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6.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4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4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4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47.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48.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55.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60.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61.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84.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91.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114"/>
  </p:notesMasterIdLst>
  <p:sldIdLst>
    <p:sldId id="1611" r:id="rId6"/>
    <p:sldId id="1573" r:id="rId7"/>
    <p:sldId id="1630" r:id="rId8"/>
    <p:sldId id="1585" r:id="rId9"/>
    <p:sldId id="1637" r:id="rId10"/>
    <p:sldId id="1577" r:id="rId11"/>
    <p:sldId id="1579" r:id="rId12"/>
    <p:sldId id="1582" r:id="rId13"/>
    <p:sldId id="1586" r:id="rId14"/>
    <p:sldId id="1587" r:id="rId15"/>
    <p:sldId id="1590" r:id="rId16"/>
    <p:sldId id="1595" r:id="rId17"/>
    <p:sldId id="1568" r:id="rId18"/>
    <p:sldId id="1567" r:id="rId19"/>
    <p:sldId id="1563" r:id="rId20"/>
    <p:sldId id="258" r:id="rId21"/>
    <p:sldId id="1667" r:id="rId22"/>
    <p:sldId id="1651" r:id="rId23"/>
    <p:sldId id="1472" r:id="rId24"/>
    <p:sldId id="1383" r:id="rId25"/>
    <p:sldId id="261" r:id="rId26"/>
    <p:sldId id="1500" r:id="rId27"/>
    <p:sldId id="1501" r:id="rId28"/>
    <p:sldId id="1502" r:id="rId29"/>
    <p:sldId id="1514" r:id="rId30"/>
    <p:sldId id="267" r:id="rId31"/>
    <p:sldId id="1600" r:id="rId32"/>
    <p:sldId id="272" r:id="rId33"/>
    <p:sldId id="1301" r:id="rId34"/>
    <p:sldId id="916" r:id="rId35"/>
    <p:sldId id="1562" r:id="rId36"/>
    <p:sldId id="1554" r:id="rId37"/>
    <p:sldId id="1225" r:id="rId38"/>
    <p:sldId id="1142" r:id="rId39"/>
    <p:sldId id="1305" r:id="rId40"/>
    <p:sldId id="1526" r:id="rId41"/>
    <p:sldId id="1612" r:id="rId42"/>
    <p:sldId id="1613" r:id="rId43"/>
    <p:sldId id="1616" r:id="rId44"/>
    <p:sldId id="1631" r:id="rId45"/>
    <p:sldId id="1384" r:id="rId46"/>
    <p:sldId id="1385" r:id="rId47"/>
    <p:sldId id="1386" r:id="rId48"/>
    <p:sldId id="1389" r:id="rId49"/>
    <p:sldId id="1657" r:id="rId50"/>
    <p:sldId id="1658" r:id="rId51"/>
    <p:sldId id="1664" r:id="rId52"/>
    <p:sldId id="1659" r:id="rId53"/>
    <p:sldId id="1661" r:id="rId54"/>
    <p:sldId id="1662" r:id="rId55"/>
    <p:sldId id="1663" r:id="rId56"/>
    <p:sldId id="1409" r:id="rId57"/>
    <p:sldId id="1411" r:id="rId58"/>
    <p:sldId id="1413" r:id="rId59"/>
    <p:sldId id="1414" r:id="rId60"/>
    <p:sldId id="1609" r:id="rId61"/>
    <p:sldId id="1345" r:id="rId62"/>
    <p:sldId id="1416" r:id="rId63"/>
    <p:sldId id="1523" r:id="rId64"/>
    <p:sldId id="1417" r:id="rId65"/>
    <p:sldId id="1525" r:id="rId66"/>
    <p:sldId id="1534" r:id="rId67"/>
    <p:sldId id="1541" r:id="rId68"/>
    <p:sldId id="1610" r:id="rId69"/>
    <p:sldId id="1633" r:id="rId70"/>
    <p:sldId id="1426" r:id="rId71"/>
    <p:sldId id="1434" r:id="rId72"/>
    <p:sldId id="1282" r:id="rId73"/>
    <p:sldId id="1240" r:id="rId74"/>
    <p:sldId id="1241" r:id="rId75"/>
    <p:sldId id="1668" r:id="rId76"/>
    <p:sldId id="1672" r:id="rId77"/>
    <p:sldId id="1673" r:id="rId78"/>
    <p:sldId id="1674" r:id="rId79"/>
    <p:sldId id="1643" r:id="rId80"/>
    <p:sldId id="1679" r:id="rId81"/>
    <p:sldId id="1685" r:id="rId82"/>
    <p:sldId id="1680" r:id="rId83"/>
    <p:sldId id="1686" r:id="rId84"/>
    <p:sldId id="1687" r:id="rId85"/>
    <p:sldId id="1688" r:id="rId86"/>
    <p:sldId id="1695" r:id="rId87"/>
    <p:sldId id="1696" r:id="rId88"/>
    <p:sldId id="1697" r:id="rId89"/>
    <p:sldId id="1698" r:id="rId90"/>
    <p:sldId id="1701" r:id="rId91"/>
    <p:sldId id="1482" r:id="rId92"/>
    <p:sldId id="1487" r:id="rId93"/>
    <p:sldId id="1441" r:id="rId94"/>
    <p:sldId id="1454" r:id="rId95"/>
    <p:sldId id="1291" r:id="rId96"/>
    <p:sldId id="981" r:id="rId97"/>
    <p:sldId id="982" r:id="rId98"/>
    <p:sldId id="983" r:id="rId99"/>
    <p:sldId id="984" r:id="rId100"/>
    <p:sldId id="1635" r:id="rId101"/>
    <p:sldId id="1443" r:id="rId102"/>
    <p:sldId id="1444" r:id="rId103"/>
    <p:sldId id="1615" r:id="rId104"/>
    <p:sldId id="1618" r:id="rId105"/>
    <p:sldId id="1655" r:id="rId106"/>
    <p:sldId id="1621" r:id="rId107"/>
    <p:sldId id="1622" r:id="rId108"/>
    <p:sldId id="1614" r:id="rId109"/>
    <p:sldId id="1617" r:id="rId110"/>
    <p:sldId id="1627" r:id="rId111"/>
    <p:sldId id="1628" r:id="rId112"/>
    <p:sldId id="1629" r:id="rId113"/>
  </p:sldIdLst>
  <p:sldSz cx="12192000" cy="6858000"/>
  <p:notesSz cx="6858000" cy="9144000"/>
  <p:custDataLst>
    <p:tags r:id="rId11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79A8F55F-E894-41F2-B000-E957C4FA44B4}">
          <p14:sldIdLst>
            <p14:sldId id="1611"/>
            <p14:sldId id="1573"/>
            <p14:sldId id="1630"/>
            <p14:sldId id="1585"/>
            <p14:sldId id="1637"/>
          </p14:sldIdLst>
        </p14:section>
        <p14:section name="Intro" id="{C376621E-2ABE-4281-87F7-6D74EB0840E0}">
          <p14:sldIdLst>
            <p14:sldId id="1577"/>
            <p14:sldId id="1579"/>
            <p14:sldId id="1582"/>
            <p14:sldId id="1586"/>
            <p14:sldId id="1587"/>
            <p14:sldId id="1590"/>
            <p14:sldId id="1595"/>
            <p14:sldId id="1568"/>
            <p14:sldId id="1567"/>
            <p14:sldId id="1563"/>
            <p14:sldId id="258"/>
            <p14:sldId id="1667"/>
            <p14:sldId id="1651"/>
            <p14:sldId id="1472"/>
          </p14:sldIdLst>
        </p14:section>
        <p14:section name="1. Initiate" id="{A2EBF0E3-019D-4A4B-9CF2-B5E10917E295}">
          <p14:sldIdLst>
            <p14:sldId id="1383"/>
          </p14:sldIdLst>
        </p14:section>
        <p14:section name="Initiate: Learn the basics" id="{696BC4E0-E3E5-467A-A860-338EB6CF67E9}">
          <p14:sldIdLst>
            <p14:sldId id="261"/>
            <p14:sldId id="1500"/>
            <p14:sldId id="1501"/>
            <p14:sldId id="1502"/>
            <p14:sldId id="1514"/>
          </p14:sldIdLst>
        </p14:section>
        <p14:section name="Initiate: Develop the business case" id="{F70E5651-128F-4DE8-AA28-A9E0CC0A9623}">
          <p14:sldIdLst>
            <p14:sldId id="267"/>
            <p14:sldId id="1600"/>
            <p14:sldId id="272"/>
            <p14:sldId id="1301"/>
            <p14:sldId id="916"/>
            <p14:sldId id="1562"/>
            <p14:sldId id="1554"/>
            <p14:sldId id="1225"/>
            <p14:sldId id="1142"/>
            <p14:sldId id="1305"/>
            <p14:sldId id="1526"/>
            <p14:sldId id="1612"/>
            <p14:sldId id="1613"/>
            <p14:sldId id="1616"/>
          </p14:sldIdLst>
        </p14:section>
        <p14:section name="Q and A Break" id="{83A61B7B-BDC2-4B69-8440-157D2CCBA07E}">
          <p14:sldIdLst>
            <p14:sldId id="1631"/>
          </p14:sldIdLst>
        </p14:section>
        <p14:section name="2. Plan" id="{665F0FDD-023D-4063-8729-40EE22DF8BCE}">
          <p14:sldIdLst>
            <p14:sldId id="1384"/>
            <p14:sldId id="1385"/>
          </p14:sldIdLst>
        </p14:section>
        <p14:section name="Plan: Create policy" id="{1A9930AA-2BF1-40EF-AE44-D974A5BD7982}">
          <p14:sldIdLst>
            <p14:sldId id="1386"/>
            <p14:sldId id="1389"/>
            <p14:sldId id="1657"/>
            <p14:sldId id="1658"/>
            <p14:sldId id="1664"/>
            <p14:sldId id="1659"/>
            <p14:sldId id="1661"/>
            <p14:sldId id="1662"/>
            <p14:sldId id="1663"/>
          </p14:sldIdLst>
        </p14:section>
        <p14:section name="Plan: Review websites" id="{529DD1FA-CCEC-4D2A-B78C-47FF363AEA43}">
          <p14:sldIdLst>
            <p14:sldId id="1409"/>
            <p14:sldId id="1411"/>
            <p14:sldId id="1413"/>
            <p14:sldId id="1414"/>
            <p14:sldId id="1609"/>
            <p14:sldId id="1345"/>
            <p14:sldId id="1416"/>
            <p14:sldId id="1523"/>
            <p14:sldId id="1417"/>
            <p14:sldId id="1525"/>
            <p14:sldId id="1534"/>
            <p14:sldId id="1541"/>
            <p14:sldId id="1610"/>
            <p14:sldId id="1633"/>
          </p14:sldIdLst>
        </p14:section>
        <p14:section name="3. Implement" id="{1B2C8ADD-8465-49A7-90BC-CD8552B4328B}">
          <p14:sldIdLst>
            <p14:sldId id="1426"/>
          </p14:sldIdLst>
        </p14:section>
        <p14:section name="Implement: Integrate goals into policies" id="{CE42E9B6-4FE9-4E32-80B4-042D64192642}">
          <p14:sldIdLst>
            <p14:sldId id="1434"/>
            <p14:sldId id="1282"/>
            <p14:sldId id="1240"/>
            <p14:sldId id="1241"/>
            <p14:sldId id="1668"/>
            <p14:sldId id="1672"/>
            <p14:sldId id="1673"/>
            <p14:sldId id="1674"/>
            <p14:sldId id="1643"/>
            <p14:sldId id="1679"/>
            <p14:sldId id="1685"/>
            <p14:sldId id="1680"/>
            <p14:sldId id="1686"/>
            <p14:sldId id="1687"/>
            <p14:sldId id="1688"/>
            <p14:sldId id="1695"/>
            <p14:sldId id="1696"/>
            <p14:sldId id="1697"/>
            <p14:sldId id="1698"/>
            <p14:sldId id="1701"/>
            <p14:sldId id="1482"/>
            <p14:sldId id="1487"/>
          </p14:sldIdLst>
        </p14:section>
        <p14:section name="Implement: Prioritise issues" id="{AB579208-B10E-4029-BFDD-F4F3EB39B4EA}">
          <p14:sldIdLst>
            <p14:sldId id="1441"/>
            <p14:sldId id="1454"/>
            <p14:sldId id="1291"/>
            <p14:sldId id="981"/>
            <p14:sldId id="982"/>
            <p14:sldId id="983"/>
            <p14:sldId id="984"/>
            <p14:sldId id="1635"/>
          </p14:sldIdLst>
        </p14:section>
        <p14:section name="4. Sustain" id="{C622CF2A-C0FB-4FCE-B40E-75A3BB15FC33}">
          <p14:sldIdLst>
            <p14:sldId id="1443"/>
            <p14:sldId id="1444"/>
          </p14:sldIdLst>
        </p14:section>
        <p14:section name="Conclusion" id="{8DD97375-F3D3-4BE7-812A-2C2763A1AA9F}">
          <p14:sldIdLst>
            <p14:sldId id="1615"/>
            <p14:sldId id="1618"/>
            <p14:sldId id="1655"/>
            <p14:sldId id="1621"/>
            <p14:sldId id="1622"/>
            <p14:sldId id="1614"/>
            <p14:sldId id="1617"/>
            <p14:sldId id="1627"/>
            <p14:sldId id="1628"/>
            <p14:sldId id="162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E685AC-9A98-4FC9-3A34-0E3BCF81E820}" name="Strawbridge, Fiona" initials="SF" userId="S::f.strawbridge_ucl.ac.uk#ext#@sotonac.onmicrosoft.com::372843a6-69d9-41bf-94df-3ba8cc80ff10" providerId="AD"/>
  <p188:author id="{25FEDEFD-2492-1CA3-D9B7-148BA1D11479}" name="Matthew Deeprose" initials="MD" userId="Matthew Deepros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1D"/>
    <a:srgbClr val="FFFFEE"/>
    <a:srgbClr val="231F20"/>
    <a:srgbClr val="000036"/>
    <a:srgbClr val="D5007F"/>
    <a:srgbClr val="4BB694"/>
    <a:srgbClr val="8D3970"/>
    <a:srgbClr val="005C84"/>
    <a:srgbClr val="FFFFFF"/>
    <a:srgbClr val="49596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9A0283-E6BB-4AC1-A9DF-648E912293E5}" v="70" dt="2021-12-01T16:05:54.836"/>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0756" autoAdjust="0"/>
  </p:normalViewPr>
  <p:slideViewPr>
    <p:cSldViewPr snapToGrid="0" showGuides="1">
      <p:cViewPr varScale="1">
        <p:scale>
          <a:sx n="50" d="100"/>
          <a:sy n="50" d="100"/>
        </p:scale>
        <p:origin x="2148" y="48"/>
      </p:cViewPr>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presProps" Target="presProps.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123" Type="http://schemas.microsoft.com/office/2018/10/relationships/authors" Target="author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viewProps" Target="viewProps.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notesMaster" Target="notesMasters/notesMaster1.xml"/><Relationship Id="rId119" Type="http://schemas.openxmlformats.org/officeDocument/2006/relationships/theme" Target="theme/theme1.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tableStyles" Target="tableStyle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tags" Target="tags/tag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839A0283-E6BB-4AC1-A9DF-648E912293E5}"/>
    <pc:docChg chg="custSel addSld delSld modSld modSection">
      <pc:chgData name="Matthew Deeprose" userId="4b9f57a1-f6a7-4947-aa46-f230d0a71242" providerId="ADAL" clId="{839A0283-E6BB-4AC1-A9DF-648E912293E5}" dt="2021-12-01T16:05:47.875" v="31" actId="20577"/>
      <pc:docMkLst>
        <pc:docMk/>
      </pc:docMkLst>
      <pc:sldChg chg="delSp modSp del mod delAnim modAnim">
        <pc:chgData name="Matthew Deeprose" userId="4b9f57a1-f6a7-4947-aa46-f230d0a71242" providerId="ADAL" clId="{839A0283-E6BB-4AC1-A9DF-648E912293E5}" dt="2021-12-01T15:49:14.045" v="9" actId="47"/>
        <pc:sldMkLst>
          <pc:docMk/>
          <pc:sldMk cId="3722182328" sldId="1324"/>
        </pc:sldMkLst>
        <pc:spChg chg="del">
          <ac:chgData name="Matthew Deeprose" userId="4b9f57a1-f6a7-4947-aa46-f230d0a71242" providerId="ADAL" clId="{839A0283-E6BB-4AC1-A9DF-648E912293E5}" dt="2021-12-01T15:43:42.121" v="4" actId="478"/>
          <ac:spMkLst>
            <pc:docMk/>
            <pc:sldMk cId="3722182328" sldId="1324"/>
            <ac:spMk id="3" creationId="{D1AD84E0-F658-4FF0-B166-180DB308EDE9}"/>
          </ac:spMkLst>
        </pc:spChg>
        <pc:spChg chg="mod">
          <ac:chgData name="Matthew Deeprose" userId="4b9f57a1-f6a7-4947-aa46-f230d0a71242" providerId="ADAL" clId="{839A0283-E6BB-4AC1-A9DF-648E912293E5}" dt="2021-12-01T15:44:02.091" v="6" actId="18245"/>
          <ac:spMkLst>
            <pc:docMk/>
            <pc:sldMk cId="3722182328" sldId="1324"/>
            <ac:spMk id="6" creationId="{EF96173D-B417-4E00-BC2E-2E3A64687623}"/>
          </ac:spMkLst>
        </pc:spChg>
        <pc:spChg chg="mod">
          <ac:chgData name="Matthew Deeprose" userId="4b9f57a1-f6a7-4947-aa46-f230d0a71242" providerId="ADAL" clId="{839A0283-E6BB-4AC1-A9DF-648E912293E5}" dt="2021-12-01T15:44:02.091" v="6" actId="18245"/>
          <ac:spMkLst>
            <pc:docMk/>
            <pc:sldMk cId="3722182328" sldId="1324"/>
            <ac:spMk id="8" creationId="{97E209D3-825D-4EBE-B54B-CD0C9F4F160D}"/>
          </ac:spMkLst>
        </pc:spChg>
        <pc:spChg chg="del">
          <ac:chgData name="Matthew Deeprose" userId="4b9f57a1-f6a7-4947-aa46-f230d0a71242" providerId="ADAL" clId="{839A0283-E6BB-4AC1-A9DF-648E912293E5}" dt="2021-12-01T15:43:36.377" v="3" actId="478"/>
          <ac:spMkLst>
            <pc:docMk/>
            <pc:sldMk cId="3722182328" sldId="1324"/>
            <ac:spMk id="9" creationId="{9653DBEE-C458-4ED7-BB1C-0F7071F3A18D}"/>
          </ac:spMkLst>
        </pc:spChg>
        <pc:spChg chg="del">
          <ac:chgData name="Matthew Deeprose" userId="4b9f57a1-f6a7-4947-aa46-f230d0a71242" providerId="ADAL" clId="{839A0283-E6BB-4AC1-A9DF-648E912293E5}" dt="2021-12-01T15:43:35.442" v="2" actId="478"/>
          <ac:spMkLst>
            <pc:docMk/>
            <pc:sldMk cId="3722182328" sldId="1324"/>
            <ac:spMk id="10" creationId="{DA63F7F8-CFFA-4824-A941-E48C0D4D895C}"/>
          </ac:spMkLst>
        </pc:spChg>
        <pc:spChg chg="del">
          <ac:chgData name="Matthew Deeprose" userId="4b9f57a1-f6a7-4947-aa46-f230d0a71242" providerId="ADAL" clId="{839A0283-E6BB-4AC1-A9DF-648E912293E5}" dt="2021-12-01T15:43:34.499" v="1" actId="478"/>
          <ac:spMkLst>
            <pc:docMk/>
            <pc:sldMk cId="3722182328" sldId="1324"/>
            <ac:spMk id="11" creationId="{585E4892-9FF5-42D9-90C3-C6358FE089FA}"/>
          </ac:spMkLst>
        </pc:spChg>
        <pc:spChg chg="del">
          <ac:chgData name="Matthew Deeprose" userId="4b9f57a1-f6a7-4947-aa46-f230d0a71242" providerId="ADAL" clId="{839A0283-E6BB-4AC1-A9DF-648E912293E5}" dt="2021-12-01T15:43:33.161" v="0" actId="478"/>
          <ac:spMkLst>
            <pc:docMk/>
            <pc:sldMk cId="3722182328" sldId="1324"/>
            <ac:spMk id="12" creationId="{FB71C47C-C037-4172-B2F1-0043C3CA2F35}"/>
          </ac:spMkLst>
        </pc:spChg>
        <pc:spChg chg="del">
          <ac:chgData name="Matthew Deeprose" userId="4b9f57a1-f6a7-4947-aa46-f230d0a71242" providerId="ADAL" clId="{839A0283-E6BB-4AC1-A9DF-648E912293E5}" dt="2021-12-01T15:43:44.076" v="5" actId="478"/>
          <ac:spMkLst>
            <pc:docMk/>
            <pc:sldMk cId="3722182328" sldId="1324"/>
            <ac:spMk id="13" creationId="{F56CACFA-D1CC-4880-A69F-E99A0AADA8D0}"/>
          </ac:spMkLst>
        </pc:spChg>
        <pc:spChg chg="mod">
          <ac:chgData name="Matthew Deeprose" userId="4b9f57a1-f6a7-4947-aa46-f230d0a71242" providerId="ADAL" clId="{839A0283-E6BB-4AC1-A9DF-648E912293E5}" dt="2021-12-01T15:44:02.091" v="6" actId="18245"/>
          <ac:spMkLst>
            <pc:docMk/>
            <pc:sldMk cId="3722182328" sldId="1324"/>
            <ac:spMk id="15" creationId="{DDA9D459-FC87-4B28-81D8-20CC14A8421A}"/>
          </ac:spMkLst>
        </pc:spChg>
        <pc:spChg chg="mod">
          <ac:chgData name="Matthew Deeprose" userId="4b9f57a1-f6a7-4947-aa46-f230d0a71242" providerId="ADAL" clId="{839A0283-E6BB-4AC1-A9DF-648E912293E5}" dt="2021-12-01T15:44:02.091" v="6" actId="18245"/>
          <ac:spMkLst>
            <pc:docMk/>
            <pc:sldMk cId="3722182328" sldId="1324"/>
            <ac:spMk id="16" creationId="{E302E3C0-4DD4-4F3F-9614-CFD2CE84E29F}"/>
          </ac:spMkLst>
        </pc:spChg>
        <pc:spChg chg="mod">
          <ac:chgData name="Matthew Deeprose" userId="4b9f57a1-f6a7-4947-aa46-f230d0a71242" providerId="ADAL" clId="{839A0283-E6BB-4AC1-A9DF-648E912293E5}" dt="2021-12-01T15:44:02.091" v="6" actId="18245"/>
          <ac:spMkLst>
            <pc:docMk/>
            <pc:sldMk cId="3722182328" sldId="1324"/>
            <ac:spMk id="17" creationId="{94946DE6-8236-4835-8812-7D4AF25ED2B0}"/>
          </ac:spMkLst>
        </pc:spChg>
        <pc:grpChg chg="mod">
          <ac:chgData name="Matthew Deeprose" userId="4b9f57a1-f6a7-4947-aa46-f230d0a71242" providerId="ADAL" clId="{839A0283-E6BB-4AC1-A9DF-648E912293E5}" dt="2021-12-01T15:44:02.091" v="6" actId="18245"/>
          <ac:grpSpMkLst>
            <pc:docMk/>
            <pc:sldMk cId="3722182328" sldId="1324"/>
            <ac:grpSpMk id="5" creationId="{EAAA09F6-1160-44D2-84D7-CDB079D4490E}"/>
          </ac:grpSpMkLst>
        </pc:grpChg>
        <pc:graphicFrameChg chg="del">
          <ac:chgData name="Matthew Deeprose" userId="4b9f57a1-f6a7-4947-aa46-f230d0a71242" providerId="ADAL" clId="{839A0283-E6BB-4AC1-A9DF-648E912293E5}" dt="2021-12-01T15:44:02.091" v="6" actId="18245"/>
          <ac:graphicFrameMkLst>
            <pc:docMk/>
            <pc:sldMk cId="3722182328" sldId="1324"/>
            <ac:graphicFrameMk id="7" creationId="{8A7B9011-6861-498F-A39F-5D82EF05F1BF}"/>
          </ac:graphicFrameMkLst>
        </pc:graphicFrameChg>
      </pc:sldChg>
      <pc:sldChg chg="delSp modSp del mod delAnim">
        <pc:chgData name="Matthew Deeprose" userId="4b9f57a1-f6a7-4947-aa46-f230d0a71242" providerId="ADAL" clId="{839A0283-E6BB-4AC1-A9DF-648E912293E5}" dt="2021-12-01T16:05:45.133" v="29" actId="47"/>
        <pc:sldMkLst>
          <pc:docMk/>
          <pc:sldMk cId="492290477" sldId="1360"/>
        </pc:sldMkLst>
        <pc:spChg chg="del mod">
          <ac:chgData name="Matthew Deeprose" userId="4b9f57a1-f6a7-4947-aa46-f230d0a71242" providerId="ADAL" clId="{839A0283-E6BB-4AC1-A9DF-648E912293E5}" dt="2021-12-01T16:04:42.062" v="28" actId="478"/>
          <ac:spMkLst>
            <pc:docMk/>
            <pc:sldMk cId="492290477" sldId="1360"/>
            <ac:spMk id="9" creationId="{9653DBEE-C458-4ED7-BB1C-0F7071F3A18D}"/>
          </ac:spMkLst>
        </pc:spChg>
      </pc:sldChg>
      <pc:sldChg chg="modSp del">
        <pc:chgData name="Matthew Deeprose" userId="4b9f57a1-f6a7-4947-aa46-f230d0a71242" providerId="ADAL" clId="{839A0283-E6BB-4AC1-A9DF-648E912293E5}" dt="2021-12-01T16:00:22.341" v="23" actId="47"/>
        <pc:sldMkLst>
          <pc:docMk/>
          <pc:sldMk cId="3458731353" sldId="1479"/>
        </pc:sldMkLst>
        <pc:spChg chg="mod">
          <ac:chgData name="Matthew Deeprose" userId="4b9f57a1-f6a7-4947-aa46-f230d0a71242" providerId="ADAL" clId="{839A0283-E6BB-4AC1-A9DF-648E912293E5}" dt="2021-12-01T15:50:41.254" v="17" actId="6549"/>
          <ac:spMkLst>
            <pc:docMk/>
            <pc:sldMk cId="3458731353" sldId="1479"/>
            <ac:spMk id="12" creationId="{FB71C47C-C037-4172-B2F1-0043C3CA2F35}"/>
          </ac:spMkLst>
        </pc:spChg>
      </pc:sldChg>
      <pc:sldChg chg="del">
        <pc:chgData name="Matthew Deeprose" userId="4b9f57a1-f6a7-4947-aa46-f230d0a71242" providerId="ADAL" clId="{839A0283-E6BB-4AC1-A9DF-648E912293E5}" dt="2021-12-01T16:00:31.795" v="24" actId="47"/>
        <pc:sldMkLst>
          <pc:docMk/>
          <pc:sldMk cId="1144458923" sldId="1606"/>
        </pc:sldMkLst>
      </pc:sldChg>
      <pc:sldChg chg="del modNotesTx">
        <pc:chgData name="Matthew Deeprose" userId="4b9f57a1-f6a7-4947-aa46-f230d0a71242" providerId="ADAL" clId="{839A0283-E6BB-4AC1-A9DF-648E912293E5}" dt="2021-12-01T16:03:46.669" v="26" actId="47"/>
        <pc:sldMkLst>
          <pc:docMk/>
          <pc:sldMk cId="1084693221" sldId="1607"/>
        </pc:sldMkLst>
      </pc:sldChg>
      <pc:sldChg chg="del">
        <pc:chgData name="Matthew Deeprose" userId="4b9f57a1-f6a7-4947-aa46-f230d0a71242" providerId="ADAL" clId="{839A0283-E6BB-4AC1-A9DF-648E912293E5}" dt="2021-12-01T15:55:54.019" v="19" actId="47"/>
        <pc:sldMkLst>
          <pc:docMk/>
          <pc:sldMk cId="3053644516" sldId="1642"/>
        </pc:sldMkLst>
      </pc:sldChg>
      <pc:sldChg chg="add">
        <pc:chgData name="Matthew Deeprose" userId="4b9f57a1-f6a7-4947-aa46-f230d0a71242" providerId="ADAL" clId="{839A0283-E6BB-4AC1-A9DF-648E912293E5}" dt="2021-12-01T15:49:12.855" v="8"/>
        <pc:sldMkLst>
          <pc:docMk/>
          <pc:sldMk cId="625417003" sldId="1668"/>
        </pc:sldMkLst>
      </pc:sldChg>
      <pc:sldChg chg="add modNotesTx">
        <pc:chgData name="Matthew Deeprose" userId="4b9f57a1-f6a7-4947-aa46-f230d0a71242" providerId="ADAL" clId="{839A0283-E6BB-4AC1-A9DF-648E912293E5}" dt="2021-12-01T15:50:02.116" v="12" actId="6549"/>
        <pc:sldMkLst>
          <pc:docMk/>
          <pc:sldMk cId="1159590008" sldId="1672"/>
        </pc:sldMkLst>
      </pc:sldChg>
      <pc:sldChg chg="add modNotesTx">
        <pc:chgData name="Matthew Deeprose" userId="4b9f57a1-f6a7-4947-aa46-f230d0a71242" providerId="ADAL" clId="{839A0283-E6BB-4AC1-A9DF-648E912293E5}" dt="2021-12-01T15:50:16.738" v="15" actId="6549"/>
        <pc:sldMkLst>
          <pc:docMk/>
          <pc:sldMk cId="3326352239" sldId="1673"/>
        </pc:sldMkLst>
      </pc:sldChg>
      <pc:sldChg chg="add modNotesTx">
        <pc:chgData name="Matthew Deeprose" userId="4b9f57a1-f6a7-4947-aa46-f230d0a71242" providerId="ADAL" clId="{839A0283-E6BB-4AC1-A9DF-648E912293E5}" dt="2021-12-01T15:50:12.307" v="14" actId="6549"/>
        <pc:sldMkLst>
          <pc:docMk/>
          <pc:sldMk cId="3761250074" sldId="1674"/>
        </pc:sldMkLst>
      </pc:sldChg>
      <pc:sldChg chg="add modNotesTx">
        <pc:chgData name="Matthew Deeprose" userId="4b9f57a1-f6a7-4947-aa46-f230d0a71242" providerId="ADAL" clId="{839A0283-E6BB-4AC1-A9DF-648E912293E5}" dt="2021-12-01T16:05:47.875" v="31" actId="20577"/>
        <pc:sldMkLst>
          <pc:docMk/>
          <pc:sldMk cId="199425835" sldId="1679"/>
        </pc:sldMkLst>
      </pc:sldChg>
      <pc:sldChg chg="add">
        <pc:chgData name="Matthew Deeprose" userId="4b9f57a1-f6a7-4947-aa46-f230d0a71242" providerId="ADAL" clId="{839A0283-E6BB-4AC1-A9DF-648E912293E5}" dt="2021-12-01T15:55:49.764" v="18"/>
        <pc:sldMkLst>
          <pc:docMk/>
          <pc:sldMk cId="3685539201" sldId="1680"/>
        </pc:sldMkLst>
      </pc:sldChg>
      <pc:sldChg chg="add">
        <pc:chgData name="Matthew Deeprose" userId="4b9f57a1-f6a7-4947-aa46-f230d0a71242" providerId="ADAL" clId="{839A0283-E6BB-4AC1-A9DF-648E912293E5}" dt="2021-12-01T15:55:49.764" v="18"/>
        <pc:sldMkLst>
          <pc:docMk/>
          <pc:sldMk cId="3816690878" sldId="1685"/>
        </pc:sldMkLst>
      </pc:sldChg>
      <pc:sldChg chg="add">
        <pc:chgData name="Matthew Deeprose" userId="4b9f57a1-f6a7-4947-aa46-f230d0a71242" providerId="ADAL" clId="{839A0283-E6BB-4AC1-A9DF-648E912293E5}" dt="2021-12-01T15:55:49.764" v="18"/>
        <pc:sldMkLst>
          <pc:docMk/>
          <pc:sldMk cId="1263436724" sldId="1686"/>
        </pc:sldMkLst>
      </pc:sldChg>
      <pc:sldChg chg="add">
        <pc:chgData name="Matthew Deeprose" userId="4b9f57a1-f6a7-4947-aa46-f230d0a71242" providerId="ADAL" clId="{839A0283-E6BB-4AC1-A9DF-648E912293E5}" dt="2021-12-01T15:55:49.764" v="18"/>
        <pc:sldMkLst>
          <pc:docMk/>
          <pc:sldMk cId="2265415042" sldId="1687"/>
        </pc:sldMkLst>
      </pc:sldChg>
      <pc:sldChg chg="add">
        <pc:chgData name="Matthew Deeprose" userId="4b9f57a1-f6a7-4947-aa46-f230d0a71242" providerId="ADAL" clId="{839A0283-E6BB-4AC1-A9DF-648E912293E5}" dt="2021-12-01T16:00:07.461" v="20"/>
        <pc:sldMkLst>
          <pc:docMk/>
          <pc:sldMk cId="999177664" sldId="1688"/>
        </pc:sldMkLst>
      </pc:sldChg>
      <pc:sldChg chg="add">
        <pc:chgData name="Matthew Deeprose" userId="4b9f57a1-f6a7-4947-aa46-f230d0a71242" providerId="ADAL" clId="{839A0283-E6BB-4AC1-A9DF-648E912293E5}" dt="2021-12-01T16:00:07.461" v="20"/>
        <pc:sldMkLst>
          <pc:docMk/>
          <pc:sldMk cId="2242891989" sldId="1695"/>
        </pc:sldMkLst>
      </pc:sldChg>
      <pc:sldChg chg="add">
        <pc:chgData name="Matthew Deeprose" userId="4b9f57a1-f6a7-4947-aa46-f230d0a71242" providerId="ADAL" clId="{839A0283-E6BB-4AC1-A9DF-648E912293E5}" dt="2021-12-01T16:00:07.461" v="20"/>
        <pc:sldMkLst>
          <pc:docMk/>
          <pc:sldMk cId="1062863275" sldId="1696"/>
        </pc:sldMkLst>
      </pc:sldChg>
      <pc:sldChg chg="add">
        <pc:chgData name="Matthew Deeprose" userId="4b9f57a1-f6a7-4947-aa46-f230d0a71242" providerId="ADAL" clId="{839A0283-E6BB-4AC1-A9DF-648E912293E5}" dt="2021-12-01T16:03:43.319" v="25"/>
        <pc:sldMkLst>
          <pc:docMk/>
          <pc:sldMk cId="2676569859" sldId="1697"/>
        </pc:sldMkLst>
      </pc:sldChg>
      <pc:sldChg chg="add">
        <pc:chgData name="Matthew Deeprose" userId="4b9f57a1-f6a7-4947-aa46-f230d0a71242" providerId="ADAL" clId="{839A0283-E6BB-4AC1-A9DF-648E912293E5}" dt="2021-12-01T16:03:43.319" v="25"/>
        <pc:sldMkLst>
          <pc:docMk/>
          <pc:sldMk cId="3900119144" sldId="1698"/>
        </pc:sldMkLst>
      </pc:sldChg>
      <pc:sldChg chg="add">
        <pc:chgData name="Matthew Deeprose" userId="4b9f57a1-f6a7-4947-aa46-f230d0a71242" providerId="ADAL" clId="{839A0283-E6BB-4AC1-A9DF-648E912293E5}" dt="2021-12-01T16:03:43.319" v="25"/>
        <pc:sldMkLst>
          <pc:docMk/>
          <pc:sldMk cId="2689006427" sldId="1701"/>
        </pc:sldMkLst>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1.xml.rels><?xml version="1.0" encoding="UTF-8" standalone="yes"?>
<Relationships xmlns="http://schemas.openxmlformats.org/package/2006/relationships"><Relationship Id="rId2" Type="http://schemas.openxmlformats.org/officeDocument/2006/relationships/image" Target="../media/image75.svg"/><Relationship Id="rId1" Type="http://schemas.openxmlformats.org/officeDocument/2006/relationships/image" Target="../media/image74.png"/></Relationships>
</file>

<file path=ppt/diagrams/_rels/data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85.svg"/></Relationships>
</file>

<file path=ppt/diagrams/_rels/data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ata1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ata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ata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ata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00.png"/><Relationship Id="rId4" Type="http://schemas.openxmlformats.org/officeDocument/2006/relationships/image" Target="../media/image120.sv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ata29.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hyperlink" Target="https://matthewdeeprose.github.io/level3.html" TargetMode="External"/><Relationship Id="rId5" Type="http://schemas.openxmlformats.org/officeDocument/2006/relationships/image" Target="../media/image146.svg"/><Relationship Id="rId4" Type="http://schemas.openxmlformats.org/officeDocument/2006/relationships/image" Target="../media/image145.pn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149.png"/><Relationship Id="rId4" Type="http://schemas.openxmlformats.org/officeDocument/2006/relationships/image" Target="../media/image152.svg"/></Relationships>
</file>

<file path=ppt/diagrams/_rels/data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svg"/><Relationship Id="rId1" Type="http://schemas.openxmlformats.org/officeDocument/2006/relationships/image" Target="../media/image185.png"/><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188.svg"/></Relationships>
</file>

<file path=ppt/diagrams/_rels/data39.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svg"/><Relationship Id="rId1" Type="http://schemas.openxmlformats.org/officeDocument/2006/relationships/image" Target="../media/image198.png"/><Relationship Id="rId6" Type="http://schemas.openxmlformats.org/officeDocument/2006/relationships/image" Target="../media/image203.svg"/><Relationship Id="rId5" Type="http://schemas.openxmlformats.org/officeDocument/2006/relationships/image" Target="../media/image202.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ata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1.xml.rels><?xml version="1.0" encoding="UTF-8" standalone="yes"?>
<Relationships xmlns="http://schemas.openxmlformats.org/package/2006/relationships"><Relationship Id="rId2" Type="http://schemas.openxmlformats.org/officeDocument/2006/relationships/image" Target="../media/image75.svg"/><Relationship Id="rId1" Type="http://schemas.openxmlformats.org/officeDocument/2006/relationships/image" Target="../media/image74.png"/></Relationships>
</file>

<file path=ppt/diagrams/_rels/drawing1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svg"/><Relationship Id="rId1" Type="http://schemas.openxmlformats.org/officeDocument/2006/relationships/image" Target="../media/image82.png"/><Relationship Id="rId4" Type="http://schemas.openxmlformats.org/officeDocument/2006/relationships/image" Target="../media/image85.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svg"/><Relationship Id="rId1" Type="http://schemas.openxmlformats.org/officeDocument/2006/relationships/image" Target="../media/image86.png"/><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image" Target="../media/image89.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99.sv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svg"/><Relationship Id="rId1" Type="http://schemas.openxmlformats.org/officeDocument/2006/relationships/image" Target="../media/image92.png"/><Relationship Id="rId6" Type="http://schemas.openxmlformats.org/officeDocument/2006/relationships/image" Target="../media/image97.svg"/><Relationship Id="rId5" Type="http://schemas.openxmlformats.org/officeDocument/2006/relationships/image" Target="../media/image96.png"/><Relationship Id="rId4" Type="http://schemas.openxmlformats.org/officeDocument/2006/relationships/image" Target="../media/image95.svg"/></Relationships>
</file>

<file path=ppt/diagrams/_rels/drawing1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5.svg"/><Relationship Id="rId5" Type="http://schemas.openxmlformats.org/officeDocument/2006/relationships/image" Target="../media/image104.png"/><Relationship Id="rId4" Type="http://schemas.openxmlformats.org/officeDocument/2006/relationships/image" Target="../media/image103.svg"/></Relationships>
</file>

<file path=ppt/diagrams/_rels/drawing1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6" Type="http://schemas.openxmlformats.org/officeDocument/2006/relationships/image" Target="../media/image111.svg"/><Relationship Id="rId5" Type="http://schemas.openxmlformats.org/officeDocument/2006/relationships/image" Target="../media/image110.png"/><Relationship Id="rId4" Type="http://schemas.openxmlformats.org/officeDocument/2006/relationships/image" Target="../media/image109.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svg"/><Relationship Id="rId1" Type="http://schemas.openxmlformats.org/officeDocument/2006/relationships/image" Target="../media/image100.png"/><Relationship Id="rId4" Type="http://schemas.openxmlformats.org/officeDocument/2006/relationships/image" Target="../media/image1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7.xml.rels><?xml version="1.0" encoding="UTF-8" standalone="yes"?>
<Relationships xmlns="http://schemas.openxmlformats.org/package/2006/relationships"><Relationship Id="rId8" Type="http://schemas.openxmlformats.org/officeDocument/2006/relationships/image" Target="../media/image140.svg"/><Relationship Id="rId3" Type="http://schemas.openxmlformats.org/officeDocument/2006/relationships/image" Target="../media/image135.png"/><Relationship Id="rId7" Type="http://schemas.openxmlformats.org/officeDocument/2006/relationships/image" Target="../media/image139.png"/><Relationship Id="rId2" Type="http://schemas.openxmlformats.org/officeDocument/2006/relationships/image" Target="../media/image134.svg"/><Relationship Id="rId1" Type="http://schemas.openxmlformats.org/officeDocument/2006/relationships/image" Target="../media/image133.png"/><Relationship Id="rId6" Type="http://schemas.openxmlformats.org/officeDocument/2006/relationships/image" Target="../media/image138.svg"/><Relationship Id="rId5" Type="http://schemas.openxmlformats.org/officeDocument/2006/relationships/image" Target="../media/image137.png"/><Relationship Id="rId4" Type="http://schemas.openxmlformats.org/officeDocument/2006/relationships/image" Target="../media/image136.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svg"/><Relationship Id="rId1" Type="http://schemas.openxmlformats.org/officeDocument/2006/relationships/image" Target="../media/image143.png"/><Relationship Id="rId5" Type="http://schemas.openxmlformats.org/officeDocument/2006/relationships/hyperlink" Target="https://matthewdeeprose.github.io/level3.html" TargetMode="External"/><Relationship Id="rId4" Type="http://schemas.openxmlformats.org/officeDocument/2006/relationships/image" Target="../media/image14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3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svg"/><Relationship Id="rId1" Type="http://schemas.openxmlformats.org/officeDocument/2006/relationships/image" Target="../media/image149.png"/><Relationship Id="rId4" Type="http://schemas.openxmlformats.org/officeDocument/2006/relationships/image" Target="../media/image152.svg"/></Relationships>
</file>

<file path=ppt/diagrams/_rels/drawing3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svg"/><Relationship Id="rId1" Type="http://schemas.openxmlformats.org/officeDocument/2006/relationships/image" Target="../media/image185.png"/><Relationship Id="rId6" Type="http://schemas.openxmlformats.org/officeDocument/2006/relationships/image" Target="../media/image190.svg"/><Relationship Id="rId5" Type="http://schemas.openxmlformats.org/officeDocument/2006/relationships/image" Target="../media/image189.png"/><Relationship Id="rId4" Type="http://schemas.openxmlformats.org/officeDocument/2006/relationships/image" Target="../media/image188.svg"/></Relationships>
</file>

<file path=ppt/diagrams/_rels/drawing39.xml.rels><?xml version="1.0" encoding="UTF-8" standalone="yes"?>
<Relationships xmlns="http://schemas.openxmlformats.org/package/2006/relationships"><Relationship Id="rId8" Type="http://schemas.openxmlformats.org/officeDocument/2006/relationships/image" Target="../media/image205.sv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svg"/><Relationship Id="rId1" Type="http://schemas.openxmlformats.org/officeDocument/2006/relationships/image" Target="../media/image198.png"/><Relationship Id="rId6" Type="http://schemas.openxmlformats.org/officeDocument/2006/relationships/image" Target="../media/image203.svg"/><Relationship Id="rId5" Type="http://schemas.openxmlformats.org/officeDocument/2006/relationships/image" Target="../media/image202.png"/><Relationship Id="rId10" Type="http://schemas.openxmlformats.org/officeDocument/2006/relationships/image" Target="../media/image207.svg"/><Relationship Id="rId4" Type="http://schemas.openxmlformats.org/officeDocument/2006/relationships/image" Target="../media/image201.svg"/><Relationship Id="rId9" Type="http://schemas.openxmlformats.org/officeDocument/2006/relationships/image" Target="../media/image206.pn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8.svg"/><Relationship Id="rId5" Type="http://schemas.openxmlformats.org/officeDocument/2006/relationships/image" Target="../media/image57.png"/><Relationship Id="rId4" Type="http://schemas.openxmlformats.org/officeDocument/2006/relationships/image" Target="../media/image56.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423EF-3D64-4014-97AC-F0824B46E790}"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6727E1E6-8B6B-4D31-89BA-AADC9A3C5621}">
      <dgm:prSet custT="1"/>
      <dgm:spPr/>
      <dgm:t>
        <a:bodyPr/>
        <a:lstStyle/>
        <a:p>
          <a:pPr algn="l">
            <a:defRPr cap="all"/>
          </a:pPr>
          <a:r>
            <a:rPr lang="en-GB" sz="3200" cap="none">
              <a:solidFill>
                <a:schemeClr val="bg1"/>
              </a:solidFill>
            </a:rPr>
            <a:t>Question breaks</a:t>
          </a:r>
          <a:endParaRPr lang="en-US" sz="3200" cap="none">
            <a:solidFill>
              <a:schemeClr val="bg1"/>
            </a:solidFill>
          </a:endParaRPr>
        </a:p>
      </dgm:t>
    </dgm:pt>
    <dgm:pt modelId="{81308422-6494-41D3-894A-8D0D0191DD8B}" type="parTrans" cxnId="{370727A1-3821-4AB7-985E-B6AD10522049}">
      <dgm:prSet/>
      <dgm:spPr/>
      <dgm:t>
        <a:bodyPr/>
        <a:lstStyle/>
        <a:p>
          <a:pPr algn="ctr"/>
          <a:endParaRPr lang="en-US" sz="4000">
            <a:solidFill>
              <a:schemeClr val="bg1"/>
            </a:solidFill>
          </a:endParaRPr>
        </a:p>
      </dgm:t>
    </dgm:pt>
    <dgm:pt modelId="{11F84B7C-D757-4AAF-A7BB-257982DBB1F8}" type="sibTrans" cxnId="{370727A1-3821-4AB7-985E-B6AD10522049}">
      <dgm:prSet/>
      <dgm:spPr/>
      <dgm:t>
        <a:bodyPr/>
        <a:lstStyle/>
        <a:p>
          <a:pPr algn="ctr"/>
          <a:endParaRPr lang="en-US" sz="4000">
            <a:solidFill>
              <a:schemeClr val="bg1"/>
            </a:solidFill>
          </a:endParaRPr>
        </a:p>
      </dgm:t>
    </dgm:pt>
    <dgm:pt modelId="{440FF4D2-143B-44C0-822E-343634E2E228}">
      <dgm:prSet custT="1"/>
      <dgm:spPr/>
      <dgm:t>
        <a:bodyPr/>
        <a:lstStyle/>
        <a:p>
          <a:pPr algn="ctr">
            <a:defRPr cap="all"/>
          </a:pPr>
          <a:r>
            <a:rPr lang="en-GB" sz="3200" cap="none">
              <a:solidFill>
                <a:schemeClr val="bg1"/>
              </a:solidFill>
            </a:rPr>
            <a:t>Acronyms</a:t>
          </a:r>
          <a:endParaRPr lang="en-US" sz="3200" cap="none">
            <a:solidFill>
              <a:schemeClr val="bg1"/>
            </a:solidFill>
          </a:endParaRPr>
        </a:p>
      </dgm:t>
    </dgm:pt>
    <dgm:pt modelId="{F5CEEFFE-A739-474E-83C5-362E5D634587}" type="parTrans" cxnId="{C6FD248A-5843-4444-9A68-8B4B6A71DB59}">
      <dgm:prSet/>
      <dgm:spPr/>
      <dgm:t>
        <a:bodyPr/>
        <a:lstStyle/>
        <a:p>
          <a:pPr algn="ctr"/>
          <a:endParaRPr lang="en-US" sz="4000">
            <a:solidFill>
              <a:schemeClr val="bg1"/>
            </a:solidFill>
          </a:endParaRPr>
        </a:p>
      </dgm:t>
    </dgm:pt>
    <dgm:pt modelId="{070EDDD5-0475-4D71-856B-93888AC98718}" type="sibTrans" cxnId="{C6FD248A-5843-4444-9A68-8B4B6A71DB59}">
      <dgm:prSet/>
      <dgm:spPr/>
      <dgm:t>
        <a:bodyPr/>
        <a:lstStyle/>
        <a:p>
          <a:pPr algn="ctr"/>
          <a:endParaRPr lang="en-US" sz="4000">
            <a:solidFill>
              <a:schemeClr val="bg1"/>
            </a:solidFill>
          </a:endParaRPr>
        </a:p>
      </dgm:t>
    </dgm:pt>
    <dgm:pt modelId="{C21DE1F0-0D7E-492D-B1E4-FD6B6DD2A066}">
      <dgm:prSet custT="1"/>
      <dgm:spPr/>
      <dgm:t>
        <a:bodyPr/>
        <a:lstStyle/>
        <a:p>
          <a:pPr algn="ctr">
            <a:defRPr cap="all"/>
          </a:pPr>
          <a:r>
            <a:rPr lang="en-GB" sz="3200" cap="none">
              <a:solidFill>
                <a:schemeClr val="bg1"/>
              </a:solidFill>
            </a:rPr>
            <a:t>Polls</a:t>
          </a:r>
          <a:endParaRPr lang="en-US" sz="3200" cap="none">
            <a:solidFill>
              <a:schemeClr val="bg1"/>
            </a:solidFill>
          </a:endParaRPr>
        </a:p>
      </dgm:t>
    </dgm:pt>
    <dgm:pt modelId="{3D4A0928-69DA-442C-8181-596B6CB6841C}" type="parTrans" cxnId="{E6BD54AC-A320-4188-A58E-0D0158534D99}">
      <dgm:prSet/>
      <dgm:spPr/>
      <dgm:t>
        <a:bodyPr/>
        <a:lstStyle/>
        <a:p>
          <a:pPr algn="ctr"/>
          <a:endParaRPr lang="en-US" sz="4000">
            <a:solidFill>
              <a:schemeClr val="bg1"/>
            </a:solidFill>
          </a:endParaRPr>
        </a:p>
      </dgm:t>
    </dgm:pt>
    <dgm:pt modelId="{2313001D-7418-45B0-AC4A-27102A4990BA}" type="sibTrans" cxnId="{E6BD54AC-A320-4188-A58E-0D0158534D99}">
      <dgm:prSet/>
      <dgm:spPr/>
      <dgm:t>
        <a:bodyPr/>
        <a:lstStyle/>
        <a:p>
          <a:pPr algn="ctr"/>
          <a:endParaRPr lang="en-US" sz="4000">
            <a:solidFill>
              <a:schemeClr val="bg1"/>
            </a:solidFill>
          </a:endParaRPr>
        </a:p>
      </dgm:t>
    </dgm:pt>
    <dgm:pt modelId="{4C59A621-E9E3-48CD-A813-B83A152708C9}">
      <dgm:prSet custT="1"/>
      <dgm:spPr/>
      <dgm:t>
        <a:bodyPr/>
        <a:lstStyle/>
        <a:p>
          <a:pPr algn="l">
            <a:defRPr cap="all"/>
          </a:pPr>
          <a:r>
            <a:rPr lang="en-GB" sz="3200" cap="none">
              <a:solidFill>
                <a:schemeClr val="bg1"/>
              </a:solidFill>
            </a:rPr>
            <a:t>Continuing the discussion</a:t>
          </a:r>
          <a:endParaRPr lang="en-US" sz="3200" cap="none">
            <a:solidFill>
              <a:schemeClr val="bg1"/>
            </a:solidFill>
          </a:endParaRPr>
        </a:p>
      </dgm:t>
    </dgm:pt>
    <dgm:pt modelId="{D83693CC-15E3-4485-8871-A0C6E0FE5BB1}" type="parTrans" cxnId="{48A59A5A-A5FB-412B-9B68-6D8361BB893B}">
      <dgm:prSet/>
      <dgm:spPr/>
      <dgm:t>
        <a:bodyPr/>
        <a:lstStyle/>
        <a:p>
          <a:pPr algn="ctr"/>
          <a:endParaRPr lang="en-US" sz="4000">
            <a:solidFill>
              <a:schemeClr val="bg1"/>
            </a:solidFill>
          </a:endParaRPr>
        </a:p>
      </dgm:t>
    </dgm:pt>
    <dgm:pt modelId="{F71D940B-63F4-40D7-8904-8BD747C7A735}" type="sibTrans" cxnId="{48A59A5A-A5FB-412B-9B68-6D8361BB893B}">
      <dgm:prSet/>
      <dgm:spPr/>
      <dgm:t>
        <a:bodyPr/>
        <a:lstStyle/>
        <a:p>
          <a:pPr algn="ctr"/>
          <a:endParaRPr lang="en-US" sz="4000">
            <a:solidFill>
              <a:schemeClr val="bg1"/>
            </a:solidFill>
          </a:endParaRPr>
        </a:p>
      </dgm:t>
    </dgm:pt>
    <dgm:pt modelId="{D50E0459-7D9D-4FF8-B9A9-BFDEBFB24D34}" type="pres">
      <dgm:prSet presAssocID="{976423EF-3D64-4014-97AC-F0824B46E790}" presName="root" presStyleCnt="0">
        <dgm:presLayoutVars>
          <dgm:dir/>
          <dgm:resizeHandles val="exact"/>
        </dgm:presLayoutVars>
      </dgm:prSet>
      <dgm:spPr/>
    </dgm:pt>
    <dgm:pt modelId="{811052DB-B9D4-41FD-A92D-FD2293BB6396}" type="pres">
      <dgm:prSet presAssocID="{6727E1E6-8B6B-4D31-89BA-AADC9A3C5621}" presName="compNode" presStyleCnt="0"/>
      <dgm:spPr/>
    </dgm:pt>
    <dgm:pt modelId="{2DD08822-CE4C-42A3-B9FE-07734320EF85}" type="pres">
      <dgm:prSet presAssocID="{6727E1E6-8B6B-4D31-89BA-AADC9A3C5621}" presName="iconBgRect" presStyleLbl="bgShp" presStyleIdx="0" presStyleCnt="4" custLinFactNeighborX="-1951"/>
      <dgm:spPr>
        <a:prstGeom prst="round2DiagRect">
          <a:avLst>
            <a:gd name="adj1" fmla="val 29727"/>
            <a:gd name="adj2" fmla="val 0"/>
          </a:avLst>
        </a:prstGeom>
        <a:solidFill>
          <a:srgbClr val="00131D"/>
        </a:solidFill>
        <a:ln w="38100">
          <a:solidFill>
            <a:schemeClr val="accent3"/>
          </a:solidFill>
        </a:ln>
      </dgm:spPr>
    </dgm:pt>
    <dgm:pt modelId="{C1499C58-3E43-49C8-8CD3-A0A9A06446C7}" type="pres">
      <dgm:prSet presAssocID="{6727E1E6-8B6B-4D31-89BA-AADC9A3C56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E235A193-F85A-4E5C-98F3-20C1482E0DA3}" type="pres">
      <dgm:prSet presAssocID="{6727E1E6-8B6B-4D31-89BA-AADC9A3C5621}" presName="spaceRect" presStyleCnt="0"/>
      <dgm:spPr/>
    </dgm:pt>
    <dgm:pt modelId="{CEA0FE93-277B-4EFA-A327-96BB7D6BE6AC}" type="pres">
      <dgm:prSet presAssocID="{6727E1E6-8B6B-4D31-89BA-AADC9A3C5621}" presName="textRect" presStyleLbl="revTx" presStyleIdx="0" presStyleCnt="4" custLinFactNeighborX="15407">
        <dgm:presLayoutVars>
          <dgm:chMax val="1"/>
          <dgm:chPref val="1"/>
        </dgm:presLayoutVars>
      </dgm:prSet>
      <dgm:spPr/>
    </dgm:pt>
    <dgm:pt modelId="{B85FFD04-BE15-424C-8105-D4AC699AEF99}" type="pres">
      <dgm:prSet presAssocID="{11F84B7C-D757-4AAF-A7BB-257982DBB1F8}" presName="sibTrans" presStyleCnt="0"/>
      <dgm:spPr/>
    </dgm:pt>
    <dgm:pt modelId="{5C2F06E7-CBA0-4E65-8753-289696C0668E}" type="pres">
      <dgm:prSet presAssocID="{440FF4D2-143B-44C0-822E-343634E2E228}" presName="compNode" presStyleCnt="0"/>
      <dgm:spPr/>
    </dgm:pt>
    <dgm:pt modelId="{67865982-C619-4A4D-B8E8-3D84C4ED1181}" type="pres">
      <dgm:prSet presAssocID="{440FF4D2-143B-44C0-822E-343634E2E228}" presName="iconBgRect" presStyleLbl="bgShp" presStyleIdx="1" presStyleCnt="4" custLinFactNeighborX="-1951"/>
      <dgm:spPr>
        <a:prstGeom prst="round2DiagRect">
          <a:avLst>
            <a:gd name="adj1" fmla="val 29727"/>
            <a:gd name="adj2" fmla="val 0"/>
          </a:avLst>
        </a:prstGeom>
        <a:solidFill>
          <a:srgbClr val="00131D"/>
        </a:solidFill>
        <a:ln w="38100">
          <a:solidFill>
            <a:schemeClr val="accent3"/>
          </a:solidFill>
        </a:ln>
      </dgm:spPr>
    </dgm:pt>
    <dgm:pt modelId="{A04D4D50-0E3D-43D9-84DE-239B613E02A7}" type="pres">
      <dgm:prSet presAssocID="{440FF4D2-143B-44C0-822E-343634E2E22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DDC17490-530D-47A8-BFF3-B52A9C6FEA86}" type="pres">
      <dgm:prSet presAssocID="{440FF4D2-143B-44C0-822E-343634E2E228}" presName="spaceRect" presStyleCnt="0"/>
      <dgm:spPr/>
    </dgm:pt>
    <dgm:pt modelId="{8C8A8A78-A184-4F64-8765-2F858435893C}" type="pres">
      <dgm:prSet presAssocID="{440FF4D2-143B-44C0-822E-343634E2E228}" presName="textRect" presStyleLbl="revTx" presStyleIdx="1" presStyleCnt="4">
        <dgm:presLayoutVars>
          <dgm:chMax val="1"/>
          <dgm:chPref val="1"/>
        </dgm:presLayoutVars>
      </dgm:prSet>
      <dgm:spPr/>
    </dgm:pt>
    <dgm:pt modelId="{E8726769-3819-43F0-B88A-C2B7B5153718}" type="pres">
      <dgm:prSet presAssocID="{070EDDD5-0475-4D71-856B-93888AC98718}" presName="sibTrans" presStyleCnt="0"/>
      <dgm:spPr/>
    </dgm:pt>
    <dgm:pt modelId="{AAF58F00-37B1-44B8-8C92-AE829B26E61A}" type="pres">
      <dgm:prSet presAssocID="{C21DE1F0-0D7E-492D-B1E4-FD6B6DD2A066}" presName="compNode" presStyleCnt="0"/>
      <dgm:spPr/>
    </dgm:pt>
    <dgm:pt modelId="{0E386F3F-2FBF-4ECC-AF25-4283E47CC1F7}" type="pres">
      <dgm:prSet presAssocID="{C21DE1F0-0D7E-492D-B1E4-FD6B6DD2A066}" presName="iconBgRect" presStyleLbl="bgShp" presStyleIdx="2" presStyleCnt="4" custLinFactNeighborX="-1951"/>
      <dgm:spPr>
        <a:prstGeom prst="round2DiagRect">
          <a:avLst>
            <a:gd name="adj1" fmla="val 29727"/>
            <a:gd name="adj2" fmla="val 0"/>
          </a:avLst>
        </a:prstGeom>
        <a:solidFill>
          <a:srgbClr val="00131D"/>
        </a:solidFill>
        <a:ln w="38100">
          <a:solidFill>
            <a:schemeClr val="accent3"/>
          </a:solidFill>
        </a:ln>
      </dgm:spPr>
    </dgm:pt>
    <dgm:pt modelId="{297DF0C5-20A7-4ED5-AA12-B4FD0B7AC0A8}" type="pres">
      <dgm:prSet presAssocID="{C21DE1F0-0D7E-492D-B1E4-FD6B6DD2A0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7620BDBC-5D10-4D84-B22D-81593A9C02A4}" type="pres">
      <dgm:prSet presAssocID="{C21DE1F0-0D7E-492D-B1E4-FD6B6DD2A066}" presName="spaceRect" presStyleCnt="0"/>
      <dgm:spPr/>
    </dgm:pt>
    <dgm:pt modelId="{60EC23CE-8C0C-4B6D-AD77-01E4DE6D203A}" type="pres">
      <dgm:prSet presAssocID="{C21DE1F0-0D7E-492D-B1E4-FD6B6DD2A066}" presName="textRect" presStyleLbl="revTx" presStyleIdx="2" presStyleCnt="4">
        <dgm:presLayoutVars>
          <dgm:chMax val="1"/>
          <dgm:chPref val="1"/>
        </dgm:presLayoutVars>
      </dgm:prSet>
      <dgm:spPr/>
    </dgm:pt>
    <dgm:pt modelId="{9E2B1EB4-EC56-4D8C-99A3-EF8E7C174135}" type="pres">
      <dgm:prSet presAssocID="{2313001D-7418-45B0-AC4A-27102A4990BA}" presName="sibTrans" presStyleCnt="0"/>
      <dgm:spPr/>
    </dgm:pt>
    <dgm:pt modelId="{25A8B3DF-6EDD-4F9C-96BA-3B1FF458153A}" type="pres">
      <dgm:prSet presAssocID="{4C59A621-E9E3-48CD-A813-B83A152708C9}" presName="compNode" presStyleCnt="0"/>
      <dgm:spPr/>
    </dgm:pt>
    <dgm:pt modelId="{FB79AF4A-9617-4408-8CFD-6634A06E29E0}" type="pres">
      <dgm:prSet presAssocID="{4C59A621-E9E3-48CD-A813-B83A152708C9}" presName="iconBgRect" presStyleLbl="bgShp" presStyleIdx="3" presStyleCnt="4" custLinFactNeighborX="-1951"/>
      <dgm:spPr>
        <a:prstGeom prst="round2DiagRect">
          <a:avLst>
            <a:gd name="adj1" fmla="val 29727"/>
            <a:gd name="adj2" fmla="val 0"/>
          </a:avLst>
        </a:prstGeom>
        <a:solidFill>
          <a:srgbClr val="00131D"/>
        </a:solidFill>
        <a:ln w="38100">
          <a:solidFill>
            <a:schemeClr val="accent3"/>
          </a:solidFill>
        </a:ln>
      </dgm:spPr>
    </dgm:pt>
    <dgm:pt modelId="{5BAA5BAC-E028-4FEE-8F01-DC93C9823F93}" type="pres">
      <dgm:prSet presAssocID="{4C59A621-E9E3-48CD-A813-B83A152708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042B2144-2E44-407A-A66C-49D2CB16A11D}" type="pres">
      <dgm:prSet presAssocID="{4C59A621-E9E3-48CD-A813-B83A152708C9}" presName="spaceRect" presStyleCnt="0"/>
      <dgm:spPr/>
    </dgm:pt>
    <dgm:pt modelId="{CE94D06B-D0BF-4318-88B7-6D04C771838B}" type="pres">
      <dgm:prSet presAssocID="{4C59A621-E9E3-48CD-A813-B83A152708C9}" presName="textRect" presStyleLbl="revTx" presStyleIdx="3" presStyleCnt="4" custScaleX="121073">
        <dgm:presLayoutVars>
          <dgm:chMax val="1"/>
          <dgm:chPref val="1"/>
        </dgm:presLayoutVars>
      </dgm:prSet>
      <dgm:spPr/>
    </dgm:pt>
  </dgm:ptLst>
  <dgm:cxnLst>
    <dgm:cxn modelId="{A0E10B19-10C8-45E1-8A94-3CAA16E06772}" type="presOf" srcId="{6727E1E6-8B6B-4D31-89BA-AADC9A3C5621}" destId="{CEA0FE93-277B-4EFA-A327-96BB7D6BE6AC}" srcOrd="0" destOrd="0" presId="urn:microsoft.com/office/officeart/2018/5/layout/IconLeafLabelList"/>
    <dgm:cxn modelId="{7846031B-782A-49D4-804C-B53994B393BA}" type="presOf" srcId="{440FF4D2-143B-44C0-822E-343634E2E228}" destId="{8C8A8A78-A184-4F64-8765-2F858435893C}" srcOrd="0" destOrd="0" presId="urn:microsoft.com/office/officeart/2018/5/layout/IconLeafLabelList"/>
    <dgm:cxn modelId="{A8FB9426-8490-4CB2-A8B9-72D56E33B8EF}" type="presOf" srcId="{4C59A621-E9E3-48CD-A813-B83A152708C9}" destId="{CE94D06B-D0BF-4318-88B7-6D04C771838B}" srcOrd="0" destOrd="0" presId="urn:microsoft.com/office/officeart/2018/5/layout/IconLeafLabelList"/>
    <dgm:cxn modelId="{8B75936C-CF84-4C1F-9D7D-65FA4A95887F}" type="presOf" srcId="{C21DE1F0-0D7E-492D-B1E4-FD6B6DD2A066}" destId="{60EC23CE-8C0C-4B6D-AD77-01E4DE6D203A}" srcOrd="0" destOrd="0" presId="urn:microsoft.com/office/officeart/2018/5/layout/IconLeafLabelList"/>
    <dgm:cxn modelId="{48A59A5A-A5FB-412B-9B68-6D8361BB893B}" srcId="{976423EF-3D64-4014-97AC-F0824B46E790}" destId="{4C59A621-E9E3-48CD-A813-B83A152708C9}" srcOrd="3" destOrd="0" parTransId="{D83693CC-15E3-4485-8871-A0C6E0FE5BB1}" sibTransId="{F71D940B-63F4-40D7-8904-8BD747C7A735}"/>
    <dgm:cxn modelId="{C6FD248A-5843-4444-9A68-8B4B6A71DB59}" srcId="{976423EF-3D64-4014-97AC-F0824B46E790}" destId="{440FF4D2-143B-44C0-822E-343634E2E228}" srcOrd="1" destOrd="0" parTransId="{F5CEEFFE-A739-474E-83C5-362E5D634587}" sibTransId="{070EDDD5-0475-4D71-856B-93888AC98718}"/>
    <dgm:cxn modelId="{370727A1-3821-4AB7-985E-B6AD10522049}" srcId="{976423EF-3D64-4014-97AC-F0824B46E790}" destId="{6727E1E6-8B6B-4D31-89BA-AADC9A3C5621}" srcOrd="0" destOrd="0" parTransId="{81308422-6494-41D3-894A-8D0D0191DD8B}" sibTransId="{11F84B7C-D757-4AAF-A7BB-257982DBB1F8}"/>
    <dgm:cxn modelId="{E6BD54AC-A320-4188-A58E-0D0158534D99}" srcId="{976423EF-3D64-4014-97AC-F0824B46E790}" destId="{C21DE1F0-0D7E-492D-B1E4-FD6B6DD2A066}" srcOrd="2" destOrd="0" parTransId="{3D4A0928-69DA-442C-8181-596B6CB6841C}" sibTransId="{2313001D-7418-45B0-AC4A-27102A4990BA}"/>
    <dgm:cxn modelId="{7EF45AB8-3268-40E6-9D05-E194060CCCCD}" type="presOf" srcId="{976423EF-3D64-4014-97AC-F0824B46E790}" destId="{D50E0459-7D9D-4FF8-B9A9-BFDEBFB24D34}" srcOrd="0" destOrd="0" presId="urn:microsoft.com/office/officeart/2018/5/layout/IconLeafLabelList"/>
    <dgm:cxn modelId="{11C2ECD6-E3E8-49D5-927F-93C0081C0B62}" type="presParOf" srcId="{D50E0459-7D9D-4FF8-B9A9-BFDEBFB24D34}" destId="{811052DB-B9D4-41FD-A92D-FD2293BB6396}" srcOrd="0" destOrd="0" presId="urn:microsoft.com/office/officeart/2018/5/layout/IconLeafLabelList"/>
    <dgm:cxn modelId="{AA0F47A2-4FEF-4267-B8FD-9A389FDB91C6}" type="presParOf" srcId="{811052DB-B9D4-41FD-A92D-FD2293BB6396}" destId="{2DD08822-CE4C-42A3-B9FE-07734320EF85}" srcOrd="0" destOrd="0" presId="urn:microsoft.com/office/officeart/2018/5/layout/IconLeafLabelList"/>
    <dgm:cxn modelId="{DC632BED-B88D-4CE5-9347-F7C85B813CC1}" type="presParOf" srcId="{811052DB-B9D4-41FD-A92D-FD2293BB6396}" destId="{C1499C58-3E43-49C8-8CD3-A0A9A06446C7}" srcOrd="1" destOrd="0" presId="urn:microsoft.com/office/officeart/2018/5/layout/IconLeafLabelList"/>
    <dgm:cxn modelId="{4D085B65-8C89-4DA5-8D78-A38AC0BCF81D}" type="presParOf" srcId="{811052DB-B9D4-41FD-A92D-FD2293BB6396}" destId="{E235A193-F85A-4E5C-98F3-20C1482E0DA3}" srcOrd="2" destOrd="0" presId="urn:microsoft.com/office/officeart/2018/5/layout/IconLeafLabelList"/>
    <dgm:cxn modelId="{9DE3BF4D-320D-4EEA-8D9D-C344EAA398A7}" type="presParOf" srcId="{811052DB-B9D4-41FD-A92D-FD2293BB6396}" destId="{CEA0FE93-277B-4EFA-A327-96BB7D6BE6AC}" srcOrd="3" destOrd="0" presId="urn:microsoft.com/office/officeart/2018/5/layout/IconLeafLabelList"/>
    <dgm:cxn modelId="{CFF353C5-2966-4519-97CE-2D715F47DBFF}" type="presParOf" srcId="{D50E0459-7D9D-4FF8-B9A9-BFDEBFB24D34}" destId="{B85FFD04-BE15-424C-8105-D4AC699AEF99}" srcOrd="1" destOrd="0" presId="urn:microsoft.com/office/officeart/2018/5/layout/IconLeafLabelList"/>
    <dgm:cxn modelId="{F8A03DC4-DD12-45DA-A7A9-AB8F3C9C985C}" type="presParOf" srcId="{D50E0459-7D9D-4FF8-B9A9-BFDEBFB24D34}" destId="{5C2F06E7-CBA0-4E65-8753-289696C0668E}" srcOrd="2" destOrd="0" presId="urn:microsoft.com/office/officeart/2018/5/layout/IconLeafLabelList"/>
    <dgm:cxn modelId="{537346FF-2DC4-42B8-B8EA-EF9BED847AD0}" type="presParOf" srcId="{5C2F06E7-CBA0-4E65-8753-289696C0668E}" destId="{67865982-C619-4A4D-B8E8-3D84C4ED1181}" srcOrd="0" destOrd="0" presId="urn:microsoft.com/office/officeart/2018/5/layout/IconLeafLabelList"/>
    <dgm:cxn modelId="{6316730D-A5D2-4BE6-8260-52A4CF99C43B}" type="presParOf" srcId="{5C2F06E7-CBA0-4E65-8753-289696C0668E}" destId="{A04D4D50-0E3D-43D9-84DE-239B613E02A7}" srcOrd="1" destOrd="0" presId="urn:microsoft.com/office/officeart/2018/5/layout/IconLeafLabelList"/>
    <dgm:cxn modelId="{DE55B943-E019-4089-9307-E5FF477B898C}" type="presParOf" srcId="{5C2F06E7-CBA0-4E65-8753-289696C0668E}" destId="{DDC17490-530D-47A8-BFF3-B52A9C6FEA86}" srcOrd="2" destOrd="0" presId="urn:microsoft.com/office/officeart/2018/5/layout/IconLeafLabelList"/>
    <dgm:cxn modelId="{5D0EA631-6873-4E17-A32D-6838CF560F9D}" type="presParOf" srcId="{5C2F06E7-CBA0-4E65-8753-289696C0668E}" destId="{8C8A8A78-A184-4F64-8765-2F858435893C}" srcOrd="3" destOrd="0" presId="urn:microsoft.com/office/officeart/2018/5/layout/IconLeafLabelList"/>
    <dgm:cxn modelId="{EE3B5127-9A38-43DD-AD6A-227EF810C03A}" type="presParOf" srcId="{D50E0459-7D9D-4FF8-B9A9-BFDEBFB24D34}" destId="{E8726769-3819-43F0-B88A-C2B7B5153718}" srcOrd="3" destOrd="0" presId="urn:microsoft.com/office/officeart/2018/5/layout/IconLeafLabelList"/>
    <dgm:cxn modelId="{687295B4-F7FC-4A72-A901-3F305E2EF017}" type="presParOf" srcId="{D50E0459-7D9D-4FF8-B9A9-BFDEBFB24D34}" destId="{AAF58F00-37B1-44B8-8C92-AE829B26E61A}" srcOrd="4" destOrd="0" presId="urn:microsoft.com/office/officeart/2018/5/layout/IconLeafLabelList"/>
    <dgm:cxn modelId="{BCC5FEAD-19F2-4103-A4A7-2BF9B436DEAB}" type="presParOf" srcId="{AAF58F00-37B1-44B8-8C92-AE829B26E61A}" destId="{0E386F3F-2FBF-4ECC-AF25-4283E47CC1F7}" srcOrd="0" destOrd="0" presId="urn:microsoft.com/office/officeart/2018/5/layout/IconLeafLabelList"/>
    <dgm:cxn modelId="{9861E3A8-5747-434B-BA4E-A7AA7AEEF8A5}" type="presParOf" srcId="{AAF58F00-37B1-44B8-8C92-AE829B26E61A}" destId="{297DF0C5-20A7-4ED5-AA12-B4FD0B7AC0A8}" srcOrd="1" destOrd="0" presId="urn:microsoft.com/office/officeart/2018/5/layout/IconLeafLabelList"/>
    <dgm:cxn modelId="{355D0801-C2C0-485B-AB3C-28299156B286}" type="presParOf" srcId="{AAF58F00-37B1-44B8-8C92-AE829B26E61A}" destId="{7620BDBC-5D10-4D84-B22D-81593A9C02A4}" srcOrd="2" destOrd="0" presId="urn:microsoft.com/office/officeart/2018/5/layout/IconLeafLabelList"/>
    <dgm:cxn modelId="{A2CF246C-889C-488A-A351-693A58C4284B}" type="presParOf" srcId="{AAF58F00-37B1-44B8-8C92-AE829B26E61A}" destId="{60EC23CE-8C0C-4B6D-AD77-01E4DE6D203A}" srcOrd="3" destOrd="0" presId="urn:microsoft.com/office/officeart/2018/5/layout/IconLeafLabelList"/>
    <dgm:cxn modelId="{CC20486A-3CFA-4B25-A60A-7837A1D7CB82}" type="presParOf" srcId="{D50E0459-7D9D-4FF8-B9A9-BFDEBFB24D34}" destId="{9E2B1EB4-EC56-4D8C-99A3-EF8E7C174135}" srcOrd="5" destOrd="0" presId="urn:microsoft.com/office/officeart/2018/5/layout/IconLeafLabelList"/>
    <dgm:cxn modelId="{B2FD9660-93F3-4CF5-96AB-B58400AC2005}" type="presParOf" srcId="{D50E0459-7D9D-4FF8-B9A9-BFDEBFB24D34}" destId="{25A8B3DF-6EDD-4F9C-96BA-3B1FF458153A}" srcOrd="6" destOrd="0" presId="urn:microsoft.com/office/officeart/2018/5/layout/IconLeafLabelList"/>
    <dgm:cxn modelId="{1E75B697-5482-4026-AB53-2537FF36B8E8}" type="presParOf" srcId="{25A8B3DF-6EDD-4F9C-96BA-3B1FF458153A}" destId="{FB79AF4A-9617-4408-8CFD-6634A06E29E0}" srcOrd="0" destOrd="0" presId="urn:microsoft.com/office/officeart/2018/5/layout/IconLeafLabelList"/>
    <dgm:cxn modelId="{7D639277-0D4D-4A3A-BBAA-5201DFB62FC7}" type="presParOf" srcId="{25A8B3DF-6EDD-4F9C-96BA-3B1FF458153A}" destId="{5BAA5BAC-E028-4FEE-8F01-DC93C9823F93}" srcOrd="1" destOrd="0" presId="urn:microsoft.com/office/officeart/2018/5/layout/IconLeafLabelList"/>
    <dgm:cxn modelId="{1053C9A0-4E54-4785-B10D-7264FF2F9520}" type="presParOf" srcId="{25A8B3DF-6EDD-4F9C-96BA-3B1FF458153A}" destId="{042B2144-2E44-407A-A66C-49D2CB16A11D}" srcOrd="2" destOrd="0" presId="urn:microsoft.com/office/officeart/2018/5/layout/IconLeafLabelList"/>
    <dgm:cxn modelId="{4553A8A7-71B9-46F8-88D6-2AA39C3614CB}" type="presParOf" srcId="{25A8B3DF-6EDD-4F9C-96BA-3B1FF458153A}" destId="{CE94D06B-D0BF-4318-88B7-6D04C771838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3058FE3-63C5-4F23-8DF3-1369BB4017A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717E8D71-1FD2-4B3F-8BEC-A29CF0850A15}">
      <dgm:prSet custT="1"/>
      <dgm:spPr/>
      <dgm:t>
        <a:bodyPr/>
        <a:lstStyle/>
        <a:p>
          <a:pPr>
            <a:lnSpc>
              <a:spcPct val="100000"/>
            </a:lnSpc>
          </a:pPr>
          <a:r>
            <a:rPr lang="en-GB" sz="3200" cap="none">
              <a:solidFill>
                <a:schemeClr val="bg1"/>
              </a:solidFill>
            </a:rPr>
            <a:t>Talk with colleagues, friends, and family members with disabilities.</a:t>
          </a:r>
          <a:endParaRPr lang="en-US" sz="3200" cap="none">
            <a:solidFill>
              <a:schemeClr val="bg1"/>
            </a:solidFill>
          </a:endParaRPr>
        </a:p>
      </dgm:t>
    </dgm:pt>
    <dgm:pt modelId="{7BBCB5B7-C2E6-4FE4-B91E-F157B597EFBC}" type="parTrans" cxnId="{920FDB6D-A91E-485C-938C-2081CD41EDDB}">
      <dgm:prSet/>
      <dgm:spPr/>
      <dgm:t>
        <a:bodyPr/>
        <a:lstStyle/>
        <a:p>
          <a:endParaRPr lang="en-US">
            <a:solidFill>
              <a:schemeClr val="bg1"/>
            </a:solidFill>
          </a:endParaRPr>
        </a:p>
      </dgm:t>
    </dgm:pt>
    <dgm:pt modelId="{03DC949E-D898-4072-BFDF-E16738212CBB}" type="sibTrans" cxnId="{920FDB6D-A91E-485C-938C-2081CD41EDDB}">
      <dgm:prSet/>
      <dgm:spPr/>
      <dgm:t>
        <a:bodyPr/>
        <a:lstStyle/>
        <a:p>
          <a:pPr>
            <a:lnSpc>
              <a:spcPct val="100000"/>
            </a:lnSpc>
          </a:pPr>
          <a:endParaRPr lang="en-US">
            <a:solidFill>
              <a:schemeClr val="bg1"/>
            </a:solidFill>
          </a:endParaRPr>
        </a:p>
      </dgm:t>
    </dgm:pt>
    <dgm:pt modelId="{5F2A83E6-2F77-4998-A16F-548165C82505}" type="pres">
      <dgm:prSet presAssocID="{A3058FE3-63C5-4F23-8DF3-1369BB4017A8}" presName="root" presStyleCnt="0">
        <dgm:presLayoutVars>
          <dgm:dir/>
          <dgm:resizeHandles val="exact"/>
        </dgm:presLayoutVars>
      </dgm:prSet>
      <dgm:spPr/>
    </dgm:pt>
    <dgm:pt modelId="{B41BCB38-DDF6-453E-8D30-5C836B1DF156}" type="pres">
      <dgm:prSet presAssocID="{A3058FE3-63C5-4F23-8DF3-1369BB4017A8}" presName="container" presStyleCnt="0">
        <dgm:presLayoutVars>
          <dgm:dir/>
          <dgm:resizeHandles val="exact"/>
        </dgm:presLayoutVars>
      </dgm:prSet>
      <dgm:spPr/>
    </dgm:pt>
    <dgm:pt modelId="{86ACD9D0-9895-4776-8A70-18570D43AB1C}" type="pres">
      <dgm:prSet presAssocID="{717E8D71-1FD2-4B3F-8BEC-A29CF0850A15}" presName="compNode" presStyleCnt="0"/>
      <dgm:spPr/>
    </dgm:pt>
    <dgm:pt modelId="{338E43DA-EB7D-4682-B305-3637479FFCB9}" type="pres">
      <dgm:prSet presAssocID="{717E8D71-1FD2-4B3F-8BEC-A29CF0850A15}" presName="iconBgRect" presStyleLbl="bgShp" presStyleIdx="0" presStyleCnt="1"/>
      <dgm:spPr>
        <a:solidFill>
          <a:schemeClr val="tx2"/>
        </a:solidFill>
        <a:ln w="38100">
          <a:solidFill>
            <a:schemeClr val="accent4"/>
          </a:solidFill>
        </a:ln>
      </dgm:spPr>
    </dgm:pt>
    <dgm:pt modelId="{A0A5BCE8-D5A4-4055-86DC-A9DDFFF1A385}" type="pres">
      <dgm:prSet presAssocID="{717E8D71-1FD2-4B3F-8BEC-A29CF0850A15}"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73F3D389-98D3-4146-88A8-F3903859BFCA}" type="pres">
      <dgm:prSet presAssocID="{717E8D71-1FD2-4B3F-8BEC-A29CF0850A15}" presName="spaceRect" presStyleCnt="0"/>
      <dgm:spPr/>
    </dgm:pt>
    <dgm:pt modelId="{1DD286E0-C779-4B34-814D-C7349614E847}" type="pres">
      <dgm:prSet presAssocID="{717E8D71-1FD2-4B3F-8BEC-A29CF0850A15}" presName="textRect" presStyleLbl="revTx" presStyleIdx="0" presStyleCnt="1">
        <dgm:presLayoutVars>
          <dgm:chMax val="1"/>
          <dgm:chPref val="1"/>
        </dgm:presLayoutVars>
      </dgm:prSet>
      <dgm:spPr/>
    </dgm:pt>
  </dgm:ptLst>
  <dgm:cxnLst>
    <dgm:cxn modelId="{920FDB6D-A91E-485C-938C-2081CD41EDDB}" srcId="{A3058FE3-63C5-4F23-8DF3-1369BB4017A8}" destId="{717E8D71-1FD2-4B3F-8BEC-A29CF0850A15}" srcOrd="0" destOrd="0" parTransId="{7BBCB5B7-C2E6-4FE4-B91E-F157B597EFBC}" sibTransId="{03DC949E-D898-4072-BFDF-E16738212CBB}"/>
    <dgm:cxn modelId="{3B9152BB-2CAF-456D-BE2C-F51243248E90}" type="presOf" srcId="{717E8D71-1FD2-4B3F-8BEC-A29CF0850A15}" destId="{1DD286E0-C779-4B34-814D-C7349614E847}" srcOrd="0" destOrd="0" presId="urn:microsoft.com/office/officeart/2018/2/layout/IconCircleList"/>
    <dgm:cxn modelId="{6AFBD3DC-8190-4DE1-AC57-5A08858662DB}" type="presOf" srcId="{A3058FE3-63C5-4F23-8DF3-1369BB4017A8}" destId="{5F2A83E6-2F77-4998-A16F-548165C82505}" srcOrd="0" destOrd="0" presId="urn:microsoft.com/office/officeart/2018/2/layout/IconCircleList"/>
    <dgm:cxn modelId="{69585A21-43B8-4E63-86E7-5B1B31A7056F}" type="presParOf" srcId="{5F2A83E6-2F77-4998-A16F-548165C82505}" destId="{B41BCB38-DDF6-453E-8D30-5C836B1DF156}" srcOrd="0" destOrd="0" presId="urn:microsoft.com/office/officeart/2018/2/layout/IconCircleList"/>
    <dgm:cxn modelId="{64B8CFE0-0625-4854-B3DE-B0F6CDA4C071}" type="presParOf" srcId="{B41BCB38-DDF6-453E-8D30-5C836B1DF156}" destId="{86ACD9D0-9895-4776-8A70-18570D43AB1C}" srcOrd="0" destOrd="0" presId="urn:microsoft.com/office/officeart/2018/2/layout/IconCircleList"/>
    <dgm:cxn modelId="{D68EA86F-EAF1-438A-A619-47900476551A}" type="presParOf" srcId="{86ACD9D0-9895-4776-8A70-18570D43AB1C}" destId="{338E43DA-EB7D-4682-B305-3637479FFCB9}" srcOrd="0" destOrd="0" presId="urn:microsoft.com/office/officeart/2018/2/layout/IconCircleList"/>
    <dgm:cxn modelId="{8B075088-C693-48D1-9C86-83E1EB973EE1}" type="presParOf" srcId="{86ACD9D0-9895-4776-8A70-18570D43AB1C}" destId="{A0A5BCE8-D5A4-4055-86DC-A9DDFFF1A385}" srcOrd="1" destOrd="0" presId="urn:microsoft.com/office/officeart/2018/2/layout/IconCircleList"/>
    <dgm:cxn modelId="{9961A3A5-2DAF-4BC1-B198-783D68F7ADD7}" type="presParOf" srcId="{86ACD9D0-9895-4776-8A70-18570D43AB1C}" destId="{73F3D389-98D3-4146-88A8-F3903859BFCA}" srcOrd="2" destOrd="0" presId="urn:microsoft.com/office/officeart/2018/2/layout/IconCircleList"/>
    <dgm:cxn modelId="{7271CAF6-087F-4667-8584-CE6C15F65FD2}" type="presParOf" srcId="{86ACD9D0-9895-4776-8A70-18570D43AB1C}" destId="{1DD286E0-C779-4B34-814D-C7349614E847}" srcOrd="3" destOrd="0" presId="urn:microsoft.com/office/officeart/2018/2/layout/IconCircle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0E94730D-1013-4A88-8B39-20456524D22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1F7929C5-6ADC-4628-B842-5E796C248B3E}">
      <dgm:prSet/>
      <dgm:spPr/>
      <dgm:t>
        <a:bodyPr/>
        <a:lstStyle/>
        <a:p>
          <a:pPr algn="l">
            <a:defRPr cap="all"/>
          </a:pPr>
          <a:r>
            <a:rPr lang="en-GB" cap="none">
              <a:solidFill>
                <a:schemeClr val="bg1"/>
              </a:solidFill>
            </a:rPr>
            <a:t>Keyboard navigation </a:t>
          </a:r>
          <a:endParaRPr lang="en-US" cap="none">
            <a:solidFill>
              <a:schemeClr val="bg1"/>
            </a:solidFill>
          </a:endParaRPr>
        </a:p>
      </dgm:t>
    </dgm:pt>
    <dgm:pt modelId="{D6494C2F-B183-4497-BC39-0719701EB5E7}" type="parTrans" cxnId="{E2BC7688-9897-4CB5-966C-576585BC1E1A}">
      <dgm:prSet/>
      <dgm:spPr/>
      <dgm:t>
        <a:bodyPr/>
        <a:lstStyle/>
        <a:p>
          <a:endParaRPr lang="en-US">
            <a:solidFill>
              <a:schemeClr val="bg1"/>
            </a:solidFill>
          </a:endParaRPr>
        </a:p>
      </dgm:t>
    </dgm:pt>
    <dgm:pt modelId="{F8D62439-E090-4EA2-9108-16EA7847B4AF}" type="sibTrans" cxnId="{E2BC7688-9897-4CB5-966C-576585BC1E1A}">
      <dgm:prSet/>
      <dgm:spPr/>
      <dgm:t>
        <a:bodyPr/>
        <a:lstStyle/>
        <a:p>
          <a:endParaRPr lang="en-US">
            <a:solidFill>
              <a:schemeClr val="bg1"/>
            </a:solidFill>
          </a:endParaRPr>
        </a:p>
      </dgm:t>
    </dgm:pt>
    <dgm:pt modelId="{39AAF002-38C2-4A11-A841-1C9C3871F85F}">
      <dgm:prSet/>
      <dgm:spPr/>
      <dgm:t>
        <a:bodyPr/>
        <a:lstStyle/>
        <a:p>
          <a:pPr algn="l">
            <a:defRPr cap="all"/>
          </a:pPr>
          <a:r>
            <a:rPr lang="en-GB" cap="none">
              <a:solidFill>
                <a:schemeClr val="bg1"/>
              </a:solidFill>
            </a:rPr>
            <a:t>Accessibility Insights</a:t>
          </a:r>
          <a:endParaRPr lang="en-US" cap="none">
            <a:solidFill>
              <a:schemeClr val="bg1"/>
            </a:solidFill>
          </a:endParaRPr>
        </a:p>
      </dgm:t>
    </dgm:pt>
    <dgm:pt modelId="{5B3A3005-A6C2-4063-B55F-7EFB42CAA9A9}" type="parTrans" cxnId="{4C956904-6E4E-486A-943D-DB5AB9E17C5F}">
      <dgm:prSet/>
      <dgm:spPr/>
      <dgm:t>
        <a:bodyPr/>
        <a:lstStyle/>
        <a:p>
          <a:endParaRPr lang="en-US">
            <a:solidFill>
              <a:schemeClr val="bg1"/>
            </a:solidFill>
          </a:endParaRPr>
        </a:p>
      </dgm:t>
    </dgm:pt>
    <dgm:pt modelId="{A2671EDB-82F8-4162-BA62-3DDC0DF2AFA8}" type="sibTrans" cxnId="{4C956904-6E4E-486A-943D-DB5AB9E17C5F}">
      <dgm:prSet/>
      <dgm:spPr/>
      <dgm:t>
        <a:bodyPr/>
        <a:lstStyle/>
        <a:p>
          <a:endParaRPr lang="en-US">
            <a:solidFill>
              <a:schemeClr val="bg1"/>
            </a:solidFill>
          </a:endParaRPr>
        </a:p>
      </dgm:t>
    </dgm:pt>
    <dgm:pt modelId="{D8D18BA4-B824-44A2-AA78-63262DC3B4AD}" type="pres">
      <dgm:prSet presAssocID="{0E94730D-1013-4A88-8B39-20456524D228}" presName="root" presStyleCnt="0">
        <dgm:presLayoutVars>
          <dgm:dir/>
          <dgm:resizeHandles val="exact"/>
        </dgm:presLayoutVars>
      </dgm:prSet>
      <dgm:spPr/>
    </dgm:pt>
    <dgm:pt modelId="{E2628133-E49E-4195-AB04-04557CB99B86}" type="pres">
      <dgm:prSet presAssocID="{1F7929C5-6ADC-4628-B842-5E796C248B3E}" presName="compNode" presStyleCnt="0"/>
      <dgm:spPr/>
    </dgm:pt>
    <dgm:pt modelId="{14289F48-6836-49F7-8923-BC300CAFA4DE}" type="pres">
      <dgm:prSet presAssocID="{1F7929C5-6ADC-4628-B842-5E796C248B3E}" presName="iconBgRect" presStyleLbl="bgShp" presStyleIdx="0" presStyleCnt="2"/>
      <dgm:spPr>
        <a:solidFill>
          <a:srgbClr val="00131D"/>
        </a:solidFill>
        <a:ln w="38100">
          <a:solidFill>
            <a:schemeClr val="accent5"/>
          </a:solidFill>
        </a:ln>
      </dgm:spPr>
    </dgm:pt>
    <dgm:pt modelId="{8A019D3C-D915-43B5-A296-54C9A68B792D}" type="pres">
      <dgm:prSet presAssocID="{1F7929C5-6ADC-4628-B842-5E796C248B3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Keyboard with solid fill"/>
        </a:ext>
      </dgm:extLst>
    </dgm:pt>
    <dgm:pt modelId="{208E7DCD-C553-4B7C-98FF-645F8EE5E1EF}" type="pres">
      <dgm:prSet presAssocID="{1F7929C5-6ADC-4628-B842-5E796C248B3E}" presName="spaceRect" presStyleCnt="0"/>
      <dgm:spPr/>
    </dgm:pt>
    <dgm:pt modelId="{CF97EC9B-F03E-4B40-B036-B5A42E554B65}" type="pres">
      <dgm:prSet presAssocID="{1F7929C5-6ADC-4628-B842-5E796C248B3E}" presName="textRect" presStyleLbl="revTx" presStyleIdx="0" presStyleCnt="2" custLinFactNeighborX="19309" custLinFactNeighborY="1309">
        <dgm:presLayoutVars>
          <dgm:chMax val="1"/>
          <dgm:chPref val="1"/>
        </dgm:presLayoutVars>
      </dgm:prSet>
      <dgm:spPr/>
    </dgm:pt>
    <dgm:pt modelId="{F7C4E462-81DD-417F-A68E-15B87A4B9ED5}" type="pres">
      <dgm:prSet presAssocID="{F8D62439-E090-4EA2-9108-16EA7847B4AF}" presName="sibTrans" presStyleCnt="0"/>
      <dgm:spPr/>
    </dgm:pt>
    <dgm:pt modelId="{8A3BBFC1-B43E-43BA-995A-F5DE258A92E9}" type="pres">
      <dgm:prSet presAssocID="{39AAF002-38C2-4A11-A841-1C9C3871F85F}" presName="compNode" presStyleCnt="0"/>
      <dgm:spPr/>
    </dgm:pt>
    <dgm:pt modelId="{72CE0E58-8D07-487D-9055-DFA5C4208911}" type="pres">
      <dgm:prSet presAssocID="{39AAF002-38C2-4A11-A841-1C9C3871F85F}" presName="iconBgRect" presStyleLbl="bgShp" presStyleIdx="1" presStyleCnt="2"/>
      <dgm:spPr>
        <a:solidFill>
          <a:srgbClr val="00131D"/>
        </a:solidFill>
        <a:ln w="38100">
          <a:solidFill>
            <a:schemeClr val="accent5"/>
          </a:solidFill>
        </a:ln>
      </dgm:spPr>
    </dgm:pt>
    <dgm:pt modelId="{F8016B6D-EC80-4FD1-9A7F-55B8E842C99B}" type="pres">
      <dgm:prSet presAssocID="{39AAF002-38C2-4A11-A841-1C9C3871F8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DB48D73-3870-452F-B84D-C75664400BB5}" type="pres">
      <dgm:prSet presAssocID="{39AAF002-38C2-4A11-A841-1C9C3871F85F}" presName="spaceRect" presStyleCnt="0"/>
      <dgm:spPr/>
    </dgm:pt>
    <dgm:pt modelId="{7B467FE3-1F42-4153-AB7F-B1DC46C1BC5F}" type="pres">
      <dgm:prSet presAssocID="{39AAF002-38C2-4A11-A841-1C9C3871F85F}" presName="textRect" presStyleLbl="revTx" presStyleIdx="1" presStyleCnt="2" custScaleX="75988">
        <dgm:presLayoutVars>
          <dgm:chMax val="1"/>
          <dgm:chPref val="1"/>
        </dgm:presLayoutVars>
      </dgm:prSet>
      <dgm:spPr/>
    </dgm:pt>
  </dgm:ptLst>
  <dgm:cxnLst>
    <dgm:cxn modelId="{4C956904-6E4E-486A-943D-DB5AB9E17C5F}" srcId="{0E94730D-1013-4A88-8B39-20456524D228}" destId="{39AAF002-38C2-4A11-A841-1C9C3871F85F}" srcOrd="1" destOrd="0" parTransId="{5B3A3005-A6C2-4063-B55F-7EFB42CAA9A9}" sibTransId="{A2671EDB-82F8-4162-BA62-3DDC0DF2AFA8}"/>
    <dgm:cxn modelId="{991E4C2D-EF72-4596-8559-7F089A565826}" type="presOf" srcId="{1F7929C5-6ADC-4628-B842-5E796C248B3E}" destId="{CF97EC9B-F03E-4B40-B036-B5A42E554B65}" srcOrd="0" destOrd="0" presId="urn:microsoft.com/office/officeart/2018/5/layout/IconCircleLabelList"/>
    <dgm:cxn modelId="{F731EC76-4563-4719-968C-0A3B6E0581DC}" type="presOf" srcId="{39AAF002-38C2-4A11-A841-1C9C3871F85F}" destId="{7B467FE3-1F42-4153-AB7F-B1DC46C1BC5F}" srcOrd="0" destOrd="0" presId="urn:microsoft.com/office/officeart/2018/5/layout/IconCircleLabelList"/>
    <dgm:cxn modelId="{E2BC7688-9897-4CB5-966C-576585BC1E1A}" srcId="{0E94730D-1013-4A88-8B39-20456524D228}" destId="{1F7929C5-6ADC-4628-B842-5E796C248B3E}" srcOrd="0" destOrd="0" parTransId="{D6494C2F-B183-4497-BC39-0719701EB5E7}" sibTransId="{F8D62439-E090-4EA2-9108-16EA7847B4AF}"/>
    <dgm:cxn modelId="{E3DCC9B9-76B8-4AC6-A2BE-FFB3BA407BD5}" type="presOf" srcId="{0E94730D-1013-4A88-8B39-20456524D228}" destId="{D8D18BA4-B824-44A2-AA78-63262DC3B4AD}" srcOrd="0" destOrd="0" presId="urn:microsoft.com/office/officeart/2018/5/layout/IconCircleLabelList"/>
    <dgm:cxn modelId="{43797764-5F24-48AE-AE97-C8DB4623F165}" type="presParOf" srcId="{D8D18BA4-B824-44A2-AA78-63262DC3B4AD}" destId="{E2628133-E49E-4195-AB04-04557CB99B86}" srcOrd="0" destOrd="0" presId="urn:microsoft.com/office/officeart/2018/5/layout/IconCircleLabelList"/>
    <dgm:cxn modelId="{2617FCAD-FBB5-4230-8730-BB3291930215}" type="presParOf" srcId="{E2628133-E49E-4195-AB04-04557CB99B86}" destId="{14289F48-6836-49F7-8923-BC300CAFA4DE}" srcOrd="0" destOrd="0" presId="urn:microsoft.com/office/officeart/2018/5/layout/IconCircleLabelList"/>
    <dgm:cxn modelId="{50BFA0BD-DA32-4B88-B065-133448F1103A}" type="presParOf" srcId="{E2628133-E49E-4195-AB04-04557CB99B86}" destId="{8A019D3C-D915-43B5-A296-54C9A68B792D}" srcOrd="1" destOrd="0" presId="urn:microsoft.com/office/officeart/2018/5/layout/IconCircleLabelList"/>
    <dgm:cxn modelId="{E9D4C3E0-B7D1-4457-994E-B1CB89AC16CA}" type="presParOf" srcId="{E2628133-E49E-4195-AB04-04557CB99B86}" destId="{208E7DCD-C553-4B7C-98FF-645F8EE5E1EF}" srcOrd="2" destOrd="0" presId="urn:microsoft.com/office/officeart/2018/5/layout/IconCircleLabelList"/>
    <dgm:cxn modelId="{A685D748-F605-4FDB-9A4D-59161BF8B395}" type="presParOf" srcId="{E2628133-E49E-4195-AB04-04557CB99B86}" destId="{CF97EC9B-F03E-4B40-B036-B5A42E554B65}" srcOrd="3" destOrd="0" presId="urn:microsoft.com/office/officeart/2018/5/layout/IconCircleLabelList"/>
    <dgm:cxn modelId="{E6D7B5C7-696F-45BC-8388-6252138229CF}" type="presParOf" srcId="{D8D18BA4-B824-44A2-AA78-63262DC3B4AD}" destId="{F7C4E462-81DD-417F-A68E-15B87A4B9ED5}" srcOrd="1" destOrd="0" presId="urn:microsoft.com/office/officeart/2018/5/layout/IconCircleLabelList"/>
    <dgm:cxn modelId="{76DA10F7-25B7-479E-A97D-2A551740BBE2}" type="presParOf" srcId="{D8D18BA4-B824-44A2-AA78-63262DC3B4AD}" destId="{8A3BBFC1-B43E-43BA-995A-F5DE258A92E9}" srcOrd="2" destOrd="0" presId="urn:microsoft.com/office/officeart/2018/5/layout/IconCircleLabelList"/>
    <dgm:cxn modelId="{40264CCA-8489-4FAB-80BC-47F70142ACAE}" type="presParOf" srcId="{8A3BBFC1-B43E-43BA-995A-F5DE258A92E9}" destId="{72CE0E58-8D07-487D-9055-DFA5C4208911}" srcOrd="0" destOrd="0" presId="urn:microsoft.com/office/officeart/2018/5/layout/IconCircleLabelList"/>
    <dgm:cxn modelId="{99B7CBE4-325F-4D12-9CE6-11121572CD0C}" type="presParOf" srcId="{8A3BBFC1-B43E-43BA-995A-F5DE258A92E9}" destId="{F8016B6D-EC80-4FD1-9A7F-55B8E842C99B}" srcOrd="1" destOrd="0" presId="urn:microsoft.com/office/officeart/2018/5/layout/IconCircleLabelList"/>
    <dgm:cxn modelId="{4D87DF42-8C9D-4402-9FD2-334D7B077634}" type="presParOf" srcId="{8A3BBFC1-B43E-43BA-995A-F5DE258A92E9}" destId="{CDB48D73-3870-452F-B84D-C75664400BB5}" srcOrd="2" destOrd="0" presId="urn:microsoft.com/office/officeart/2018/5/layout/IconCircleLabelList"/>
    <dgm:cxn modelId="{3CF83AE0-D8CD-4620-BA66-CF3C879B9176}" type="presParOf" srcId="{8A3BBFC1-B43E-43BA-995A-F5DE258A92E9}" destId="{7B467FE3-1F42-4153-AB7F-B1DC46C1BC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Elevator pitches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Project  document</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Report or position paper</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975B074-4040-4F22-A263-919D9712687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B0E0775-7E8F-43C3-839D-75E93C285B47}">
      <dgm:prSet custT="1"/>
      <dgm:spPr/>
      <dgm:t>
        <a:bodyPr/>
        <a:lstStyle/>
        <a:p>
          <a:pPr algn="l">
            <a:lnSpc>
              <a:spcPct val="100000"/>
            </a:lnSpc>
          </a:pPr>
          <a:r>
            <a:rPr lang="en-GB" sz="1800">
              <a:solidFill>
                <a:schemeClr val="bg1"/>
              </a:solidFill>
            </a:rPr>
            <a:t>Gain buy-in from stakeholders</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FF1F010C-E604-4CB9-9902-A8944FDE685D}" type="parTrans" cxnId="{34FD628C-12F6-46A9-9C36-DB4119BDCF08}">
      <dgm:prSet/>
      <dgm:spPr/>
      <dgm:t>
        <a:bodyPr/>
        <a:lstStyle/>
        <a:p>
          <a:pPr algn="l"/>
          <a:endParaRPr lang="en-US" sz="2400">
            <a:solidFill>
              <a:schemeClr val="bg1"/>
            </a:solidFill>
          </a:endParaRPr>
        </a:p>
      </dgm:t>
    </dgm:pt>
    <dgm:pt modelId="{473C9BE1-59CC-4FC6-863E-D910A5A769D5}" type="sibTrans" cxnId="{34FD628C-12F6-46A9-9C36-DB4119BDCF08}">
      <dgm:prSet/>
      <dgm:spPr/>
      <dgm:t>
        <a:bodyPr/>
        <a:lstStyle/>
        <a:p>
          <a:pPr algn="l"/>
          <a:endParaRPr lang="en-US" sz="2400">
            <a:solidFill>
              <a:schemeClr val="bg1"/>
            </a:solidFill>
          </a:endParaRPr>
        </a:p>
      </dgm:t>
    </dgm:pt>
    <dgm:pt modelId="{5A2A297F-4738-4312-B85F-7F3BE622E2A7}">
      <dgm:prSet custT="1"/>
      <dgm:spPr/>
      <dgm:t>
        <a:bodyPr/>
        <a:lstStyle/>
        <a:p>
          <a:pPr algn="l">
            <a:lnSpc>
              <a:spcPct val="100000"/>
            </a:lnSpc>
          </a:pPr>
          <a:r>
            <a:rPr lang="en-GB" sz="1800">
              <a:solidFill>
                <a:schemeClr val="bg1"/>
              </a:solidFill>
            </a:rPr>
            <a:t>Tailored to the department / institution</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934FD6DE-02B0-4E79-8A51-0F53B0D17264}" type="parTrans" cxnId="{E0BD26A7-8BE9-4956-B153-91890253FB38}">
      <dgm:prSet/>
      <dgm:spPr/>
      <dgm:t>
        <a:bodyPr/>
        <a:lstStyle/>
        <a:p>
          <a:pPr algn="l"/>
          <a:endParaRPr lang="en-US" sz="2400">
            <a:solidFill>
              <a:schemeClr val="bg1"/>
            </a:solidFill>
          </a:endParaRPr>
        </a:p>
      </dgm:t>
    </dgm:pt>
    <dgm:pt modelId="{09A96FC3-902A-45E0-B8EB-4B5203886E46}" type="sibTrans" cxnId="{E0BD26A7-8BE9-4956-B153-91890253FB38}">
      <dgm:prSet/>
      <dgm:spPr/>
      <dgm:t>
        <a:bodyPr/>
        <a:lstStyle/>
        <a:p>
          <a:pPr algn="l"/>
          <a:endParaRPr lang="en-US" sz="2400">
            <a:solidFill>
              <a:schemeClr val="bg1"/>
            </a:solidFill>
          </a:endParaRPr>
        </a:p>
      </dgm:t>
    </dgm:pt>
    <dgm:pt modelId="{880A4281-C6D7-45E7-ADC2-185AE23B286C}">
      <dgm:prSet custT="1"/>
      <dgm:spPr/>
      <dgm:t>
        <a:bodyPr/>
        <a:lstStyle/>
        <a:p>
          <a:pPr algn="l">
            <a:lnSpc>
              <a:spcPct val="100000"/>
            </a:lnSpc>
          </a:pPr>
          <a:r>
            <a:rPr lang="en-GB" sz="1800">
              <a:solidFill>
                <a:schemeClr val="bg1"/>
              </a:solidFill>
            </a:rPr>
            <a:t>Set priorities</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D4C4B296-8DCD-4466-AB0A-F0C8879B594B}" type="parTrans" cxnId="{7B5BC82E-5789-4504-AD2A-44E9FAAB4608}">
      <dgm:prSet/>
      <dgm:spPr/>
      <dgm:t>
        <a:bodyPr/>
        <a:lstStyle/>
        <a:p>
          <a:pPr algn="l"/>
          <a:endParaRPr lang="en-US" sz="2400">
            <a:solidFill>
              <a:schemeClr val="bg1"/>
            </a:solidFill>
          </a:endParaRPr>
        </a:p>
      </dgm:t>
    </dgm:pt>
    <dgm:pt modelId="{155557D2-7EC6-4DF4-B6B5-5C1FF6C1167A}" type="sibTrans" cxnId="{7B5BC82E-5789-4504-AD2A-44E9FAAB4608}">
      <dgm:prSet/>
      <dgm:spPr/>
      <dgm:t>
        <a:bodyPr/>
        <a:lstStyle/>
        <a:p>
          <a:pPr algn="l"/>
          <a:endParaRPr lang="en-US" sz="2400">
            <a:solidFill>
              <a:schemeClr val="bg1"/>
            </a:solidFill>
          </a:endParaRPr>
        </a:p>
      </dgm:t>
    </dgm:pt>
    <dgm:pt modelId="{F07C6589-8298-49E2-ACD5-4F94B8CE2DE5}">
      <dgm:prSet custT="1"/>
      <dgm:spPr/>
      <dgm:t>
        <a:bodyPr/>
        <a:lstStyle/>
        <a:p>
          <a:pPr algn="l">
            <a:lnSpc>
              <a:spcPct val="100000"/>
            </a:lnSpc>
          </a:pPr>
          <a:r>
            <a:rPr lang="en-GB" sz="1800">
              <a:solidFill>
                <a:schemeClr val="bg1"/>
              </a:solidFill>
            </a:rPr>
            <a:t>Aim to obtain financial support</a:t>
          </a:r>
          <a:endParaRPr lang="en-US" sz="1800">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884678E6-D91C-4DCC-BE43-BAE9C4BB35FC}" type="parTrans" cxnId="{08A90812-4C4A-4C08-9DC0-5019FC9C430B}">
      <dgm:prSet/>
      <dgm:spPr/>
      <dgm:t>
        <a:bodyPr/>
        <a:lstStyle/>
        <a:p>
          <a:pPr algn="l"/>
          <a:endParaRPr lang="en-US" sz="2400">
            <a:solidFill>
              <a:schemeClr val="bg1"/>
            </a:solidFill>
          </a:endParaRPr>
        </a:p>
      </dgm:t>
    </dgm:pt>
    <dgm:pt modelId="{312114A2-3F18-4D21-8EF8-4BA45F014C8F}" type="sibTrans" cxnId="{08A90812-4C4A-4C08-9DC0-5019FC9C430B}">
      <dgm:prSet/>
      <dgm:spPr/>
      <dgm:t>
        <a:bodyPr/>
        <a:lstStyle/>
        <a:p>
          <a:pPr algn="l"/>
          <a:endParaRPr lang="en-US" sz="2400">
            <a:solidFill>
              <a:schemeClr val="bg1"/>
            </a:solidFill>
          </a:endParaRPr>
        </a:p>
      </dgm:t>
    </dgm:pt>
    <dgm:pt modelId="{EFE802D1-F671-4F05-A002-DDCDE6A3DA0D}" type="pres">
      <dgm:prSet presAssocID="{9975B074-4040-4F22-A263-919D97126872}" presName="root" presStyleCnt="0">
        <dgm:presLayoutVars>
          <dgm:dir/>
          <dgm:resizeHandles val="exact"/>
        </dgm:presLayoutVars>
      </dgm:prSet>
      <dgm:spPr/>
    </dgm:pt>
    <dgm:pt modelId="{56AC534A-5E8D-4109-937C-4DF1CAB3F2AF}" type="pres">
      <dgm:prSet presAssocID="{CB0E0775-7E8F-43C3-839D-75E93C285B47}" presName="compNode" presStyleCnt="0"/>
      <dgm:spPr/>
    </dgm:pt>
    <dgm:pt modelId="{B034A6F0-5661-4A13-9D72-4E5A3A21768F}" type="pres">
      <dgm:prSet presAssocID="{CB0E0775-7E8F-43C3-839D-75E93C285B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68B7D51F-E895-411F-A0B3-EE8A43DCCD2A}" type="pres">
      <dgm:prSet presAssocID="{CB0E0775-7E8F-43C3-839D-75E93C285B47}" presName="spaceRect" presStyleCnt="0"/>
      <dgm:spPr/>
    </dgm:pt>
    <dgm:pt modelId="{76C229DA-9467-4D68-A62A-03B7BED475D1}" type="pres">
      <dgm:prSet presAssocID="{CB0E0775-7E8F-43C3-839D-75E93C285B47}" presName="textRect" presStyleLbl="revTx" presStyleIdx="0" presStyleCnt="4">
        <dgm:presLayoutVars>
          <dgm:chMax val="1"/>
          <dgm:chPref val="1"/>
        </dgm:presLayoutVars>
      </dgm:prSet>
      <dgm:spPr/>
    </dgm:pt>
    <dgm:pt modelId="{848F80F2-EA74-42D0-857C-42902DD986A6}" type="pres">
      <dgm:prSet presAssocID="{473C9BE1-59CC-4FC6-863E-D910A5A769D5}" presName="sibTrans" presStyleCnt="0"/>
      <dgm:spPr/>
    </dgm:pt>
    <dgm:pt modelId="{AC7101D1-B3BD-4CC8-8D8A-088C6A3D4328}" type="pres">
      <dgm:prSet presAssocID="{5A2A297F-4738-4312-B85F-7F3BE622E2A7}" presName="compNode" presStyleCnt="0"/>
      <dgm:spPr/>
    </dgm:pt>
    <dgm:pt modelId="{7F1E5488-5533-49EB-B39D-12628E30ACF4}" type="pres">
      <dgm:prSet presAssocID="{5A2A297F-4738-4312-B85F-7F3BE622E2A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it with solid fill"/>
        </a:ext>
      </dgm:extLst>
    </dgm:pt>
    <dgm:pt modelId="{943A6D57-796A-4168-8E71-E0B20897EEDA}" type="pres">
      <dgm:prSet presAssocID="{5A2A297F-4738-4312-B85F-7F3BE622E2A7}" presName="spaceRect" presStyleCnt="0"/>
      <dgm:spPr/>
    </dgm:pt>
    <dgm:pt modelId="{80FA751E-0880-4D09-8C69-7D60FDA69664}" type="pres">
      <dgm:prSet presAssocID="{5A2A297F-4738-4312-B85F-7F3BE622E2A7}" presName="textRect" presStyleLbl="revTx" presStyleIdx="1" presStyleCnt="4">
        <dgm:presLayoutVars>
          <dgm:chMax val="1"/>
          <dgm:chPref val="1"/>
        </dgm:presLayoutVars>
      </dgm:prSet>
      <dgm:spPr/>
    </dgm:pt>
    <dgm:pt modelId="{F4E93831-F5FE-4240-B493-5DDF29CC1169}" type="pres">
      <dgm:prSet presAssocID="{09A96FC3-902A-45E0-B8EB-4B5203886E46}" presName="sibTrans" presStyleCnt="0"/>
      <dgm:spPr/>
    </dgm:pt>
    <dgm:pt modelId="{DEE8DFCA-04EF-40E2-A7E6-D587D72BCE9F}" type="pres">
      <dgm:prSet presAssocID="{880A4281-C6D7-45E7-ADC2-185AE23B286C}" presName="compNode" presStyleCnt="0"/>
      <dgm:spPr/>
    </dgm:pt>
    <dgm:pt modelId="{6B7D284B-EA9F-4BD0-BEB5-98D6B133331F}" type="pres">
      <dgm:prSet presAssocID="{880A4281-C6D7-45E7-ADC2-185AE23B28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5F8C3CA3-897E-4520-9B39-23115B7F5325}" type="pres">
      <dgm:prSet presAssocID="{880A4281-C6D7-45E7-ADC2-185AE23B286C}" presName="spaceRect" presStyleCnt="0"/>
      <dgm:spPr/>
    </dgm:pt>
    <dgm:pt modelId="{6FC8FBC3-CACC-40BF-A8F4-2EBD3C41C63D}" type="pres">
      <dgm:prSet presAssocID="{880A4281-C6D7-45E7-ADC2-185AE23B286C}" presName="textRect" presStyleLbl="revTx" presStyleIdx="2" presStyleCnt="4">
        <dgm:presLayoutVars>
          <dgm:chMax val="1"/>
          <dgm:chPref val="1"/>
        </dgm:presLayoutVars>
      </dgm:prSet>
      <dgm:spPr/>
    </dgm:pt>
    <dgm:pt modelId="{EDBC2434-AEB5-464A-8F86-F388CB4D43D1}" type="pres">
      <dgm:prSet presAssocID="{155557D2-7EC6-4DF4-B6B5-5C1FF6C1167A}" presName="sibTrans" presStyleCnt="0"/>
      <dgm:spPr/>
    </dgm:pt>
    <dgm:pt modelId="{BA1833F8-2AF8-48C5-8B2A-AB4893998E23}" type="pres">
      <dgm:prSet presAssocID="{F07C6589-8298-49E2-ACD5-4F94B8CE2DE5}" presName="compNode" presStyleCnt="0"/>
      <dgm:spPr/>
    </dgm:pt>
    <dgm:pt modelId="{AE0441DA-7631-47CA-96A8-604EDE8BAC97}" type="pres">
      <dgm:prSet presAssocID="{F07C6589-8298-49E2-ACD5-4F94B8CE2D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473C9B05-7ED9-4CEA-91D0-DE1F8FDF6329}" type="pres">
      <dgm:prSet presAssocID="{F07C6589-8298-49E2-ACD5-4F94B8CE2DE5}" presName="spaceRect" presStyleCnt="0"/>
      <dgm:spPr/>
    </dgm:pt>
    <dgm:pt modelId="{B5178307-EA28-41F0-BAB4-DEF498BA0A5E}" type="pres">
      <dgm:prSet presAssocID="{F07C6589-8298-49E2-ACD5-4F94B8CE2DE5}" presName="textRect" presStyleLbl="revTx" presStyleIdx="3" presStyleCnt="4">
        <dgm:presLayoutVars>
          <dgm:chMax val="1"/>
          <dgm:chPref val="1"/>
        </dgm:presLayoutVars>
      </dgm:prSet>
      <dgm:spPr/>
    </dgm:pt>
  </dgm:ptLst>
  <dgm:cxnLst>
    <dgm:cxn modelId="{08A90812-4C4A-4C08-9DC0-5019FC9C430B}" srcId="{9975B074-4040-4F22-A263-919D97126872}" destId="{F07C6589-8298-49E2-ACD5-4F94B8CE2DE5}" srcOrd="3" destOrd="0" parTransId="{884678E6-D91C-4DCC-BE43-BAE9C4BB35FC}" sibTransId="{312114A2-3F18-4D21-8EF8-4BA45F014C8F}"/>
    <dgm:cxn modelId="{7B5BC82E-5789-4504-AD2A-44E9FAAB4608}" srcId="{9975B074-4040-4F22-A263-919D97126872}" destId="{880A4281-C6D7-45E7-ADC2-185AE23B286C}" srcOrd="2" destOrd="0" parTransId="{D4C4B296-8DCD-4466-AB0A-F0C8879B594B}" sibTransId="{155557D2-7EC6-4DF4-B6B5-5C1FF6C1167A}"/>
    <dgm:cxn modelId="{9385E841-78FE-40A3-869F-C3E2C640544C}" type="presOf" srcId="{880A4281-C6D7-45E7-ADC2-185AE23B286C}" destId="{6FC8FBC3-CACC-40BF-A8F4-2EBD3C41C63D}" srcOrd="0" destOrd="0" presId="urn:microsoft.com/office/officeart/2018/2/layout/IconLabelList"/>
    <dgm:cxn modelId="{974FA34B-0EF7-4608-8EFF-0277A6EC9266}" type="presOf" srcId="{9975B074-4040-4F22-A263-919D97126872}" destId="{EFE802D1-F671-4F05-A002-DDCDE6A3DA0D}" srcOrd="0" destOrd="0" presId="urn:microsoft.com/office/officeart/2018/2/layout/IconLabelList"/>
    <dgm:cxn modelId="{B59DD04D-10AB-4B02-9AC1-F819CAA4C872}" type="presOf" srcId="{CB0E0775-7E8F-43C3-839D-75E93C285B47}" destId="{76C229DA-9467-4D68-A62A-03B7BED475D1}" srcOrd="0" destOrd="0" presId="urn:microsoft.com/office/officeart/2018/2/layout/IconLabelList"/>
    <dgm:cxn modelId="{52269171-84B2-4A01-8482-1C509B2D5924}" type="presOf" srcId="{F07C6589-8298-49E2-ACD5-4F94B8CE2DE5}" destId="{B5178307-EA28-41F0-BAB4-DEF498BA0A5E}" srcOrd="0" destOrd="0" presId="urn:microsoft.com/office/officeart/2018/2/layout/IconLabelList"/>
    <dgm:cxn modelId="{34FD628C-12F6-46A9-9C36-DB4119BDCF08}" srcId="{9975B074-4040-4F22-A263-919D97126872}" destId="{CB0E0775-7E8F-43C3-839D-75E93C285B47}" srcOrd="0" destOrd="0" parTransId="{FF1F010C-E604-4CB9-9902-A8944FDE685D}" sibTransId="{473C9BE1-59CC-4FC6-863E-D910A5A769D5}"/>
    <dgm:cxn modelId="{E0BD26A7-8BE9-4956-B153-91890253FB38}" srcId="{9975B074-4040-4F22-A263-919D97126872}" destId="{5A2A297F-4738-4312-B85F-7F3BE622E2A7}" srcOrd="1" destOrd="0" parTransId="{934FD6DE-02B0-4E79-8A51-0F53B0D17264}" sibTransId="{09A96FC3-902A-45E0-B8EB-4B5203886E46}"/>
    <dgm:cxn modelId="{3DAB10E9-362D-4045-87E5-DB8183B06271}" type="presOf" srcId="{5A2A297F-4738-4312-B85F-7F3BE622E2A7}" destId="{80FA751E-0880-4D09-8C69-7D60FDA69664}" srcOrd="0" destOrd="0" presId="urn:microsoft.com/office/officeart/2018/2/layout/IconLabelList"/>
    <dgm:cxn modelId="{41926EC9-A79C-472F-90FC-449FF51E0DE9}" type="presParOf" srcId="{EFE802D1-F671-4F05-A002-DDCDE6A3DA0D}" destId="{56AC534A-5E8D-4109-937C-4DF1CAB3F2AF}" srcOrd="0" destOrd="0" presId="urn:microsoft.com/office/officeart/2018/2/layout/IconLabelList"/>
    <dgm:cxn modelId="{4015B267-733B-4DF2-8ABB-C5321ABA3EF1}" type="presParOf" srcId="{56AC534A-5E8D-4109-937C-4DF1CAB3F2AF}" destId="{B034A6F0-5661-4A13-9D72-4E5A3A21768F}" srcOrd="0" destOrd="0" presId="urn:microsoft.com/office/officeart/2018/2/layout/IconLabelList"/>
    <dgm:cxn modelId="{F67CA670-DD59-4F31-A2BE-CE545294352C}" type="presParOf" srcId="{56AC534A-5E8D-4109-937C-4DF1CAB3F2AF}" destId="{68B7D51F-E895-411F-A0B3-EE8A43DCCD2A}" srcOrd="1" destOrd="0" presId="urn:microsoft.com/office/officeart/2018/2/layout/IconLabelList"/>
    <dgm:cxn modelId="{1F631DC7-FAB4-4F5A-ADFC-06B3F105D4F5}" type="presParOf" srcId="{56AC534A-5E8D-4109-937C-4DF1CAB3F2AF}" destId="{76C229DA-9467-4D68-A62A-03B7BED475D1}" srcOrd="2" destOrd="0" presId="urn:microsoft.com/office/officeart/2018/2/layout/IconLabelList"/>
    <dgm:cxn modelId="{0265D869-9373-4FD9-880C-AD65B9C4F210}" type="presParOf" srcId="{EFE802D1-F671-4F05-A002-DDCDE6A3DA0D}" destId="{848F80F2-EA74-42D0-857C-42902DD986A6}" srcOrd="1" destOrd="0" presId="urn:microsoft.com/office/officeart/2018/2/layout/IconLabelList"/>
    <dgm:cxn modelId="{38047906-2250-4824-9566-9DAAC0C19FF8}" type="presParOf" srcId="{EFE802D1-F671-4F05-A002-DDCDE6A3DA0D}" destId="{AC7101D1-B3BD-4CC8-8D8A-088C6A3D4328}" srcOrd="2" destOrd="0" presId="urn:microsoft.com/office/officeart/2018/2/layout/IconLabelList"/>
    <dgm:cxn modelId="{04CFF81A-AFA2-4D7E-9AAA-9E20C5659F2B}" type="presParOf" srcId="{AC7101D1-B3BD-4CC8-8D8A-088C6A3D4328}" destId="{7F1E5488-5533-49EB-B39D-12628E30ACF4}" srcOrd="0" destOrd="0" presId="urn:microsoft.com/office/officeart/2018/2/layout/IconLabelList"/>
    <dgm:cxn modelId="{589F7024-D8F2-4168-8647-7C1E5BA1B584}" type="presParOf" srcId="{AC7101D1-B3BD-4CC8-8D8A-088C6A3D4328}" destId="{943A6D57-796A-4168-8E71-E0B20897EEDA}" srcOrd="1" destOrd="0" presId="urn:microsoft.com/office/officeart/2018/2/layout/IconLabelList"/>
    <dgm:cxn modelId="{EEE63A87-B975-492E-9B1F-00464F340E0E}" type="presParOf" srcId="{AC7101D1-B3BD-4CC8-8D8A-088C6A3D4328}" destId="{80FA751E-0880-4D09-8C69-7D60FDA69664}" srcOrd="2" destOrd="0" presId="urn:microsoft.com/office/officeart/2018/2/layout/IconLabelList"/>
    <dgm:cxn modelId="{90F27B2C-05BC-4BDE-B207-8074E3A52FCB}" type="presParOf" srcId="{EFE802D1-F671-4F05-A002-DDCDE6A3DA0D}" destId="{F4E93831-F5FE-4240-B493-5DDF29CC1169}" srcOrd="3" destOrd="0" presId="urn:microsoft.com/office/officeart/2018/2/layout/IconLabelList"/>
    <dgm:cxn modelId="{59D411E6-8D24-487B-B221-A271D7E13127}" type="presParOf" srcId="{EFE802D1-F671-4F05-A002-DDCDE6A3DA0D}" destId="{DEE8DFCA-04EF-40E2-A7E6-D587D72BCE9F}" srcOrd="4" destOrd="0" presId="urn:microsoft.com/office/officeart/2018/2/layout/IconLabelList"/>
    <dgm:cxn modelId="{1343B3ED-76B9-4CFA-8AD0-D6B57A872FB9}" type="presParOf" srcId="{DEE8DFCA-04EF-40E2-A7E6-D587D72BCE9F}" destId="{6B7D284B-EA9F-4BD0-BEB5-98D6B133331F}" srcOrd="0" destOrd="0" presId="urn:microsoft.com/office/officeart/2018/2/layout/IconLabelList"/>
    <dgm:cxn modelId="{7148381C-368C-412C-A8C9-A3146162E147}" type="presParOf" srcId="{DEE8DFCA-04EF-40E2-A7E6-D587D72BCE9F}" destId="{5F8C3CA3-897E-4520-9B39-23115B7F5325}" srcOrd="1" destOrd="0" presId="urn:microsoft.com/office/officeart/2018/2/layout/IconLabelList"/>
    <dgm:cxn modelId="{7F4F4888-8688-4846-9E23-CBE4F7BCD347}" type="presParOf" srcId="{DEE8DFCA-04EF-40E2-A7E6-D587D72BCE9F}" destId="{6FC8FBC3-CACC-40BF-A8F4-2EBD3C41C63D}" srcOrd="2" destOrd="0" presId="urn:microsoft.com/office/officeart/2018/2/layout/IconLabelList"/>
    <dgm:cxn modelId="{B0DB3911-F92B-42C8-812A-72DFE84C60E9}" type="presParOf" srcId="{EFE802D1-F671-4F05-A002-DDCDE6A3DA0D}" destId="{EDBC2434-AEB5-464A-8F86-F388CB4D43D1}" srcOrd="5" destOrd="0" presId="urn:microsoft.com/office/officeart/2018/2/layout/IconLabelList"/>
    <dgm:cxn modelId="{28123E83-DC78-4F77-848E-9C58E9BABD1A}" type="presParOf" srcId="{EFE802D1-F671-4F05-A002-DDCDE6A3DA0D}" destId="{BA1833F8-2AF8-48C5-8B2A-AB4893998E23}" srcOrd="6" destOrd="0" presId="urn:microsoft.com/office/officeart/2018/2/layout/IconLabelList"/>
    <dgm:cxn modelId="{1BF05E12-9F21-4EED-8941-C629771EC408}" type="presParOf" srcId="{BA1833F8-2AF8-48C5-8B2A-AB4893998E23}" destId="{AE0441DA-7631-47CA-96A8-604EDE8BAC97}" srcOrd="0" destOrd="0" presId="urn:microsoft.com/office/officeart/2018/2/layout/IconLabelList"/>
    <dgm:cxn modelId="{3BBA9399-CB8A-4343-9958-A72DBF2E4215}" type="presParOf" srcId="{BA1833F8-2AF8-48C5-8B2A-AB4893998E23}" destId="{473C9B05-7ED9-4CEA-91D0-DE1F8FDF6329}" srcOrd="1" destOrd="0" presId="urn:microsoft.com/office/officeart/2018/2/layout/IconLabelList"/>
    <dgm:cxn modelId="{46E659F9-1173-49AB-8F3B-66871188DF4A}" type="presParOf" srcId="{BA1833F8-2AF8-48C5-8B2A-AB4893998E23}" destId="{B5178307-EA28-41F0-BAB4-DEF498BA0A5E}" srcOrd="2" destOrd="0" presId="urn:microsoft.com/office/officeart/2018/2/layout/Icon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26771B-3812-4346-9719-DF235DE6314C}">
      <dgm:prSet/>
      <dgm:spPr/>
      <dgm:t>
        <a:bodyPr/>
        <a:lstStyle/>
        <a:p>
          <a:pPr>
            <a:lnSpc>
              <a:spcPct val="100000"/>
            </a:lnSpc>
          </a:pPr>
          <a:r>
            <a:rPr lang="en-GB">
              <a:solidFill>
                <a:schemeClr val="bg1"/>
              </a:solidFill>
            </a:rPr>
            <a:t>Context of staff and students with impairments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Benefits for all</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Social responsibility / relation to existing strategies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0" presStyleCnt="3"/>
      <dgm:spPr>
        <a:solidFill>
          <a:schemeClr val="tx2"/>
        </a:solidFill>
        <a:ln w="38100">
          <a:solidFill>
            <a:schemeClr val="accent6"/>
          </a:solidFill>
        </a:ln>
      </dgm:spPr>
    </dgm:pt>
    <dgm:pt modelId="{89864987-4EA5-45E5-8A94-799CF98AD78D}" type="pres">
      <dgm:prSet presAssocID="{6026771B-3812-4346-9719-DF235DE631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0" presStyleCnt="3">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1" presStyleCnt="3"/>
      <dgm:spPr>
        <a:solidFill>
          <a:schemeClr val="tx2"/>
        </a:solidFill>
        <a:ln w="38100">
          <a:solidFill>
            <a:schemeClr val="accent2"/>
          </a:solidFill>
        </a:ln>
      </dgm:spPr>
    </dgm:pt>
    <dgm:pt modelId="{FB74007A-3FC3-4F1C-937F-E2A2221CFA6F}" type="pres">
      <dgm:prSet presAssocID="{3DDB6C86-87FA-449B-AC86-31B4909FBF1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1" presStyleCnt="3">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2" presStyleCnt="3"/>
      <dgm:spPr>
        <a:solidFill>
          <a:schemeClr val="tx2"/>
        </a:solidFill>
        <a:ln w="38100">
          <a:solidFill>
            <a:schemeClr val="accent4"/>
          </a:solidFill>
        </a:ln>
      </dgm:spPr>
    </dgm:pt>
    <dgm:pt modelId="{80F4F23D-C8EB-4CFD-8614-017D0602A792}" type="pres">
      <dgm:prSet presAssocID="{DCC85525-F5ED-4712-A3CC-C5566C00B7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2" presStyleCnt="3">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8F55F84A-DA18-40D0-88F7-80295019DF93}" srcId="{B572155E-EA65-463B-AEFA-000B4B8AD411}" destId="{6026771B-3812-4346-9719-DF235DE6314C}" srcOrd="0"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3D25D69E-BF9A-4736-B069-EF2B1625A49D}" srcId="{B572155E-EA65-463B-AEFA-000B4B8AD411}" destId="{3DDB6C86-87FA-449B-AC86-31B4909FBF1F}" srcOrd="1" destOrd="0" parTransId="{CE3208F2-46CC-4587-8D60-C85708921D14}" sibTransId="{98AA4E38-E51D-4917-A825-97B0B49EDF9E}"/>
    <dgm:cxn modelId="{3B17B1FE-29B8-4920-B744-68F2FE084AF1}" srcId="{B572155E-EA65-463B-AEFA-000B4B8AD411}" destId="{DCC85525-F5ED-4712-A3CC-C5566C00B732}" srcOrd="2" destOrd="0" parTransId="{0979AC03-410C-4B70-AAE1-4C33A949B07F}" sibTransId="{A5FB3452-2F89-4ABD-8A31-2063227F6B58}"/>
    <dgm:cxn modelId="{B66F657A-011D-479E-8F26-0EBC67CD75EA}" type="presParOf" srcId="{4993A188-0A74-4FB5-BA89-6DF40AB356B3}" destId="{A00E4210-224B-48D2-9F01-56FB576B2614}" srcOrd="0"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1" destOrd="0" presId="urn:microsoft.com/office/officeart/2018/2/layout/IconVerticalSolidList"/>
    <dgm:cxn modelId="{11B5DDAC-54C7-482A-8FCE-DA0A5C08C33B}" type="presParOf" srcId="{4993A188-0A74-4FB5-BA89-6DF40AB356B3}" destId="{FFB9FDC6-81C7-4428-8DFC-868462F56BD8}" srcOrd="2"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3" destOrd="0" presId="urn:microsoft.com/office/officeart/2018/2/layout/IconVerticalSolidList"/>
    <dgm:cxn modelId="{F452DA22-D9D1-4ED4-9281-10CBE5D17663}" type="presParOf" srcId="{4993A188-0A74-4FB5-BA89-6DF40AB356B3}" destId="{126F5436-E247-4800-A211-F534108C1441}" srcOrd="4"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custT="1"/>
      <dgm:spPr/>
      <dgm:t>
        <a:bodyPr/>
        <a:lstStyle/>
        <a:p>
          <a:pPr>
            <a:lnSpc>
              <a:spcPct val="100000"/>
            </a:lnSpc>
          </a:pPr>
          <a:r>
            <a:rPr lang="en-GB" sz="2300">
              <a:solidFill>
                <a:schemeClr val="bg1"/>
              </a:solidFill>
            </a:rPr>
            <a:t>The legal context</a:t>
          </a:r>
          <a:endParaRPr lang="en-US" sz="2300">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D9F5A5FC-C64F-4DE0-BB22-419C0509D93C}" type="parTrans" cxnId="{FFDBFCFF-DA52-417E-9CD9-1734290ED5CB}">
      <dgm:prSet/>
      <dgm:spPr/>
      <dgm:t>
        <a:bodyPr/>
        <a:lstStyle/>
        <a:p>
          <a:endParaRPr lang="en-US" sz="2300">
            <a:solidFill>
              <a:schemeClr val="bg1"/>
            </a:solidFill>
          </a:endParaRPr>
        </a:p>
      </dgm:t>
    </dgm:pt>
    <dgm:pt modelId="{3A112C5A-47A2-478C-872D-230C9052CE97}" type="sibTrans" cxnId="{FFDBFCFF-DA52-417E-9CD9-1734290ED5CB}">
      <dgm:prSet/>
      <dgm:spPr/>
      <dgm:t>
        <a:bodyPr/>
        <a:lstStyle/>
        <a:p>
          <a:endParaRPr lang="en-US" sz="2300">
            <a:solidFill>
              <a:schemeClr val="bg1"/>
            </a:solidFill>
          </a:endParaRPr>
        </a:p>
      </dgm:t>
    </dgm:pt>
    <dgm:pt modelId="{A66E75F3-CE2A-4580-A242-1DECF4B8E158}">
      <dgm:prSet custT="1"/>
      <dgm:spPr/>
      <dgm:t>
        <a:bodyPr/>
        <a:lstStyle/>
        <a:p>
          <a:pPr>
            <a:lnSpc>
              <a:spcPct val="100000"/>
            </a:lnSpc>
          </a:pPr>
          <a:r>
            <a:rPr lang="en-GB" sz="2300">
              <a:solidFill>
                <a:schemeClr val="bg1"/>
              </a:solidFill>
            </a:rPr>
            <a:t>Financial and technical benefits </a:t>
          </a:r>
          <a:endParaRPr lang="en-US" sz="2300">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90235B90-1D07-4156-8400-AB65716B3FBE}" type="parTrans" cxnId="{7323AD5F-D1AA-49A4-8DB8-E8C417870CB2}">
      <dgm:prSet/>
      <dgm:spPr/>
      <dgm:t>
        <a:bodyPr/>
        <a:lstStyle/>
        <a:p>
          <a:endParaRPr lang="en-US" sz="2300">
            <a:solidFill>
              <a:schemeClr val="bg1"/>
            </a:solidFill>
          </a:endParaRPr>
        </a:p>
      </dgm:t>
    </dgm:pt>
    <dgm:pt modelId="{5B920826-188E-4497-A6D3-B000EA94FB9A}" type="sibTrans" cxnId="{7323AD5F-D1AA-49A4-8DB8-E8C417870CB2}">
      <dgm:prSet/>
      <dgm:spPr/>
      <dgm:t>
        <a:bodyPr/>
        <a:lstStyle/>
        <a:p>
          <a:endParaRPr lang="en-US" sz="2300">
            <a:solidFill>
              <a:schemeClr val="bg1"/>
            </a:solidFill>
          </a:endParaRPr>
        </a:p>
      </dgm:t>
    </dgm:pt>
    <dgm:pt modelId="{6026771B-3812-4346-9719-DF235DE6314C}">
      <dgm:prSet custT="1"/>
      <dgm:spPr/>
      <dgm:t>
        <a:bodyPr/>
        <a:lstStyle/>
        <a:p>
          <a:pPr>
            <a:lnSpc>
              <a:spcPct val="100000"/>
            </a:lnSpc>
          </a:pPr>
          <a:r>
            <a:rPr lang="en-US" sz="2300">
              <a:solidFill>
                <a:schemeClr val="bg1"/>
              </a:solidFill>
            </a:rPr>
            <a:t>Staff development benefits</a:t>
          </a:r>
        </a:p>
      </dgm:t>
      <dgm:extLst>
        <a:ext uri="{E40237B7-FDA0-4F09-8148-C483321AD2D9}">
          <dgm14:cNvPr xmlns:dgm14="http://schemas.microsoft.com/office/drawing/2010/diagram" id="0" name="" descr="The legal context&#10;Financial and technical benefits &#10;Staff development benefits&#10;"/>
        </a:ext>
      </dgm:extLst>
    </dgm:pt>
    <dgm:pt modelId="{3B61BC3C-C375-481B-8A3F-D38C1EBC3EFA}" type="sibTrans" cxnId="{8F55F84A-DA18-40D0-88F7-80295019DF93}">
      <dgm:prSet/>
      <dgm:spPr/>
      <dgm:t>
        <a:bodyPr/>
        <a:lstStyle/>
        <a:p>
          <a:endParaRPr lang="en-US" sz="2300">
            <a:solidFill>
              <a:schemeClr val="bg1"/>
            </a:solidFill>
          </a:endParaRPr>
        </a:p>
      </dgm:t>
    </dgm:pt>
    <dgm:pt modelId="{F9123333-E7DE-4144-8860-B1AE4ADDE842}" type="parTrans" cxnId="{8F55F84A-DA18-40D0-88F7-80295019DF93}">
      <dgm:prSet/>
      <dgm:spPr/>
      <dgm:t>
        <a:bodyPr/>
        <a:lstStyle/>
        <a:p>
          <a:endParaRPr lang="en-US" sz="2300">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3"/>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3">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3"/>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3">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3"/>
      <dgm:spPr>
        <a:solidFill>
          <a:schemeClr val="tx2"/>
        </a:solidFill>
        <a:ln w="38100">
          <a:solidFill>
            <a:schemeClr val="accent5"/>
          </a:solidFill>
        </a:ln>
      </dgm:spPr>
    </dgm:pt>
    <dgm:pt modelId="{89864987-4EA5-45E5-8A94-799CF98AD78D}" type="pres">
      <dgm:prSet presAssocID="{6026771B-3812-4346-9719-DF235DE631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ploma roll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3">
        <dgm:presLayoutVars>
          <dgm:chMax val="0"/>
          <dgm:chPref val="0"/>
        </dgm:presLayoutVars>
      </dgm:prSet>
      <dgm:spPr/>
    </dgm:pt>
  </dgm:ptLst>
  <dgm:cxnL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nSpc>
              <a:spcPct val="100000"/>
            </a:lnSpc>
            <a:defRPr cap="all"/>
          </a:pPr>
          <a:r>
            <a:rPr lang="en-US" sz="2800" cap="none">
              <a:solidFill>
                <a:schemeClr val="bg1"/>
              </a:solidFill>
            </a:rPr>
            <a:t>Disclosure trends</a:t>
          </a:r>
        </a:p>
      </dgm:t>
    </dgm:pt>
    <dgm:pt modelId="{C77D0DF9-F644-4DB4-915F-934594377E30}" type="parTrans" cxnId="{8F9C6642-2C82-4B17-BA69-337D74159419}">
      <dgm:prSet/>
      <dgm:spPr/>
      <dgm:t>
        <a:bodyPr/>
        <a:lstStyle/>
        <a:p>
          <a:pPr algn="ctr"/>
          <a:endParaRPr lang="en-US" sz="3200">
            <a:solidFill>
              <a:schemeClr val="bg1"/>
            </a:solidFill>
          </a:endParaRPr>
        </a:p>
      </dgm:t>
    </dgm:pt>
    <dgm:pt modelId="{60620660-6428-4AC1-A94C-C3798C7543FF}" type="sibTrans" cxnId="{8F9C6642-2C82-4B17-BA69-337D74159419}">
      <dgm:prSet/>
      <dgm:spPr/>
      <dgm:t>
        <a:bodyPr/>
        <a:lstStyle/>
        <a:p>
          <a:pPr algn="ctr"/>
          <a:endParaRPr lang="en-US" sz="3200">
            <a:solidFill>
              <a:schemeClr val="bg1"/>
            </a:solidFill>
          </a:endParaRPr>
        </a:p>
      </dgm:t>
    </dgm:pt>
    <dgm:pt modelId="{EAA58103-26AA-4C28-9B24-D3645F45193B}">
      <dgm:prSet custT="1"/>
      <dgm:spPr/>
      <dgm:t>
        <a:bodyPr/>
        <a:lstStyle/>
        <a:p>
          <a:pPr>
            <a:lnSpc>
              <a:spcPct val="100000"/>
            </a:lnSpc>
            <a:defRPr cap="all"/>
          </a:pPr>
          <a:r>
            <a:rPr lang="en-GB" sz="2800" cap="none">
              <a:solidFill>
                <a:schemeClr val="bg1"/>
              </a:solidFill>
            </a:rPr>
            <a:t>Goals</a:t>
          </a:r>
          <a:endParaRPr lang="en-US" sz="2800" cap="none">
            <a:solidFill>
              <a:schemeClr val="bg1"/>
            </a:solidFill>
          </a:endParaRPr>
        </a:p>
      </dgm:t>
    </dgm:pt>
    <dgm:pt modelId="{A4A16C22-8B25-4129-9627-A33EBF549F93}" type="parTrans" cxnId="{22E05AF4-5C9D-4B77-818F-C591D7025310}">
      <dgm:prSet/>
      <dgm:spPr/>
      <dgm:t>
        <a:bodyPr/>
        <a:lstStyle/>
        <a:p>
          <a:pPr algn="ctr"/>
          <a:endParaRPr lang="en-US" sz="3200">
            <a:solidFill>
              <a:schemeClr val="bg1"/>
            </a:solidFill>
          </a:endParaRPr>
        </a:p>
      </dgm:t>
    </dgm:pt>
    <dgm:pt modelId="{4231A41C-DA6D-42AD-8281-302D3B32FC9D}" type="sibTrans" cxnId="{22E05AF4-5C9D-4B77-818F-C591D7025310}">
      <dgm:prSet/>
      <dgm:spPr/>
      <dgm:t>
        <a:bodyPr/>
        <a:lstStyle/>
        <a:p>
          <a:pPr algn="ctr"/>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2"/>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2" custLinFactNeighborX="5992">
        <dgm:presLayoutVars>
          <dgm:chMax val="1"/>
          <dgm:chPref val="1"/>
        </dgm:presLayoutVars>
      </dgm:prSet>
      <dgm:spPr/>
    </dgm:pt>
    <dgm:pt modelId="{EAA9E3E0-4E6F-43FC-883B-C19E22E40DB9}" type="pres">
      <dgm:prSet presAssocID="{60620660-6428-4AC1-A94C-C3798C7543FF}"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1" presStyleCnt="2"/>
      <dgm:spPr>
        <a:solidFill>
          <a:schemeClr val="tx2"/>
        </a:solidFill>
        <a:ln w="38100">
          <a:solidFill>
            <a:schemeClr val="accent4"/>
          </a:solidFill>
        </a:ln>
      </dgm:spPr>
    </dgm:pt>
    <dgm:pt modelId="{26E90677-CCDE-4812-8E82-CAD84E2F3E17}" type="pres">
      <dgm:prSet presAssocID="{EAA58103-26AA-4C28-9B24-D3645F45193B}"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1" presStyleCnt="2" custScaleX="54844">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22E05AF4-5C9D-4B77-818F-C591D7025310}" srcId="{6025A706-E5FB-4082-82C4-451F44CE4458}" destId="{EAA58103-26AA-4C28-9B24-D3645F45193B}" srcOrd="1"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D4C5E9AF-44FD-4EF4-8601-CDA8A6ABB9FE}" type="presParOf" srcId="{64654221-0940-4815-B59A-CCD6B37F578B}" destId="{0C6B39C7-2F5E-423E-AC43-5A12AE56CB9E}" srcOrd="2"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6D4CA33C-FEBF-4E80-9CC2-F4E8E70AA8A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A872EEB-139B-48EC-B6BE-F1100DAE68E1}">
      <dgm:prSet/>
      <dgm:spPr>
        <a:solidFill>
          <a:srgbClr val="00131D"/>
        </a:solidFill>
        <a:ln w="38100">
          <a:solidFill>
            <a:schemeClr val="bg1"/>
          </a:solidFill>
        </a:ln>
      </dgm:spPr>
      <dgm:t>
        <a:bodyPr/>
        <a:lstStyle/>
        <a:p>
          <a:r>
            <a:rPr lang="en-GB"/>
            <a:t>EHRC investigation following report and monitoring by CDDO</a:t>
          </a:r>
          <a:endParaRPr lang="en-US"/>
        </a:p>
      </dgm:t>
    </dgm:pt>
    <dgm:pt modelId="{48DC0E2C-5531-47BC-A747-0E4025703835}" type="parTrans" cxnId="{3B31765C-211E-4031-BAAE-AC658F9E0B11}">
      <dgm:prSet/>
      <dgm:spPr/>
      <dgm:t>
        <a:bodyPr/>
        <a:lstStyle/>
        <a:p>
          <a:endParaRPr lang="en-US"/>
        </a:p>
      </dgm:t>
    </dgm:pt>
    <dgm:pt modelId="{BD3B8256-4987-4A32-8197-5806255AD55A}" type="sibTrans" cxnId="{3B31765C-211E-4031-BAAE-AC658F9E0B11}">
      <dgm:prSet/>
      <dgm:spPr/>
      <dgm:t>
        <a:bodyPr/>
        <a:lstStyle/>
        <a:p>
          <a:endParaRPr lang="en-US"/>
        </a:p>
      </dgm:t>
    </dgm:pt>
    <dgm:pt modelId="{78C04D2F-2EF4-4F24-AFE9-1706301CDC27}">
      <dgm:prSet/>
      <dgm:spPr>
        <a:solidFill>
          <a:srgbClr val="00131D"/>
        </a:solidFill>
        <a:ln w="38100">
          <a:solidFill>
            <a:schemeClr val="bg1"/>
          </a:solidFill>
        </a:ln>
      </dgm:spPr>
      <dgm:t>
        <a:bodyPr/>
        <a:lstStyle/>
        <a:p>
          <a:r>
            <a:rPr lang="en-GB"/>
            <a:t>Discrimination claim by injured party</a:t>
          </a:r>
          <a:endParaRPr lang="en-US"/>
        </a:p>
      </dgm:t>
    </dgm:pt>
    <dgm:pt modelId="{A174BADB-BF97-44F3-8E2F-6C73B465FCE8}" type="parTrans" cxnId="{B493EEBE-F4BB-4BAA-A7EB-07083A604E2F}">
      <dgm:prSet/>
      <dgm:spPr/>
      <dgm:t>
        <a:bodyPr/>
        <a:lstStyle/>
        <a:p>
          <a:endParaRPr lang="en-US"/>
        </a:p>
      </dgm:t>
    </dgm:pt>
    <dgm:pt modelId="{833976B7-8C18-4DE2-B933-738F74898752}" type="sibTrans" cxnId="{B493EEBE-F4BB-4BAA-A7EB-07083A604E2F}">
      <dgm:prSet/>
      <dgm:spPr/>
      <dgm:t>
        <a:bodyPr/>
        <a:lstStyle/>
        <a:p>
          <a:endParaRPr lang="en-US"/>
        </a:p>
      </dgm:t>
    </dgm:pt>
    <dgm:pt modelId="{CD8E166A-7F12-4153-B53B-D4EB515BABC6}">
      <dgm:prSet/>
      <dgm:spPr>
        <a:solidFill>
          <a:srgbClr val="00131D"/>
        </a:solidFill>
        <a:ln w="38100">
          <a:solidFill>
            <a:schemeClr val="bg1"/>
          </a:solidFill>
        </a:ln>
      </dgm:spPr>
      <dgm:t>
        <a:bodyPr/>
        <a:lstStyle/>
        <a:p>
          <a:r>
            <a:rPr lang="en-GB"/>
            <a:t>Reputational damage</a:t>
          </a:r>
          <a:endParaRPr lang="en-US"/>
        </a:p>
      </dgm:t>
    </dgm:pt>
    <dgm:pt modelId="{A0FEF547-607A-4FD6-8215-FE0C810C8860}" type="parTrans" cxnId="{98F3C6E2-046F-45A5-B932-E02BBE444636}">
      <dgm:prSet/>
      <dgm:spPr/>
      <dgm:t>
        <a:bodyPr/>
        <a:lstStyle/>
        <a:p>
          <a:endParaRPr lang="en-US"/>
        </a:p>
      </dgm:t>
    </dgm:pt>
    <dgm:pt modelId="{217F69C4-9DEA-40F6-AC40-ABA92F876865}" type="sibTrans" cxnId="{98F3C6E2-046F-45A5-B932-E02BBE444636}">
      <dgm:prSet/>
      <dgm:spPr/>
      <dgm:t>
        <a:bodyPr/>
        <a:lstStyle/>
        <a:p>
          <a:endParaRPr lang="en-US"/>
        </a:p>
      </dgm:t>
    </dgm:pt>
    <dgm:pt modelId="{024CA740-8BCF-45C8-AB55-405149DBB786}" type="pres">
      <dgm:prSet presAssocID="{6D4CA33C-FEBF-4E80-9CC2-F4E8E70AA8A0}" presName="linear" presStyleCnt="0">
        <dgm:presLayoutVars>
          <dgm:animLvl val="lvl"/>
          <dgm:resizeHandles val="exact"/>
        </dgm:presLayoutVars>
      </dgm:prSet>
      <dgm:spPr/>
    </dgm:pt>
    <dgm:pt modelId="{0739F610-E982-445C-B75D-D2237171DE26}" type="pres">
      <dgm:prSet presAssocID="{8A872EEB-139B-48EC-B6BE-F1100DAE68E1}" presName="parentText" presStyleLbl="node1" presStyleIdx="0" presStyleCnt="3">
        <dgm:presLayoutVars>
          <dgm:chMax val="0"/>
          <dgm:bulletEnabled val="1"/>
        </dgm:presLayoutVars>
      </dgm:prSet>
      <dgm:spPr/>
    </dgm:pt>
    <dgm:pt modelId="{BFE875AC-2BFD-4E4C-9239-4E41584BC316}" type="pres">
      <dgm:prSet presAssocID="{BD3B8256-4987-4A32-8197-5806255AD55A}" presName="spacer" presStyleCnt="0"/>
      <dgm:spPr/>
    </dgm:pt>
    <dgm:pt modelId="{771FF7AE-B15C-444F-9D90-2760132CFE9A}" type="pres">
      <dgm:prSet presAssocID="{78C04D2F-2EF4-4F24-AFE9-1706301CDC27}" presName="parentText" presStyleLbl="node1" presStyleIdx="1" presStyleCnt="3">
        <dgm:presLayoutVars>
          <dgm:chMax val="0"/>
          <dgm:bulletEnabled val="1"/>
        </dgm:presLayoutVars>
      </dgm:prSet>
      <dgm:spPr/>
    </dgm:pt>
    <dgm:pt modelId="{E6941A09-8A38-4E8F-B034-954B7119CB1C}" type="pres">
      <dgm:prSet presAssocID="{833976B7-8C18-4DE2-B933-738F74898752}" presName="spacer" presStyleCnt="0"/>
      <dgm:spPr/>
    </dgm:pt>
    <dgm:pt modelId="{1BB833E8-AB16-4B95-883D-E5BBAD9563B5}" type="pres">
      <dgm:prSet presAssocID="{CD8E166A-7F12-4153-B53B-D4EB515BABC6}" presName="parentText" presStyleLbl="node1" presStyleIdx="2" presStyleCnt="3">
        <dgm:presLayoutVars>
          <dgm:chMax val="0"/>
          <dgm:bulletEnabled val="1"/>
        </dgm:presLayoutVars>
      </dgm:prSet>
      <dgm:spPr/>
    </dgm:pt>
  </dgm:ptLst>
  <dgm:cxnLst>
    <dgm:cxn modelId="{B735500F-DC42-4D3D-AF69-55D2BFAE8183}" type="presOf" srcId="{CD8E166A-7F12-4153-B53B-D4EB515BABC6}" destId="{1BB833E8-AB16-4B95-883D-E5BBAD9563B5}" srcOrd="0" destOrd="0" presId="urn:microsoft.com/office/officeart/2005/8/layout/vList2"/>
    <dgm:cxn modelId="{3B31765C-211E-4031-BAAE-AC658F9E0B11}" srcId="{6D4CA33C-FEBF-4E80-9CC2-F4E8E70AA8A0}" destId="{8A872EEB-139B-48EC-B6BE-F1100DAE68E1}" srcOrd="0" destOrd="0" parTransId="{48DC0E2C-5531-47BC-A747-0E4025703835}" sibTransId="{BD3B8256-4987-4A32-8197-5806255AD55A}"/>
    <dgm:cxn modelId="{7B584174-87F0-432E-BF99-B463C818724B}" type="presOf" srcId="{6D4CA33C-FEBF-4E80-9CC2-F4E8E70AA8A0}" destId="{024CA740-8BCF-45C8-AB55-405149DBB786}" srcOrd="0" destOrd="0" presId="urn:microsoft.com/office/officeart/2005/8/layout/vList2"/>
    <dgm:cxn modelId="{B493EEBE-F4BB-4BAA-A7EB-07083A604E2F}" srcId="{6D4CA33C-FEBF-4E80-9CC2-F4E8E70AA8A0}" destId="{78C04D2F-2EF4-4F24-AFE9-1706301CDC27}" srcOrd="1" destOrd="0" parTransId="{A174BADB-BF97-44F3-8E2F-6C73B465FCE8}" sibTransId="{833976B7-8C18-4DE2-B933-738F74898752}"/>
    <dgm:cxn modelId="{737FF0CC-FBEF-4168-BC50-5886FB53ABB6}" type="presOf" srcId="{8A872EEB-139B-48EC-B6BE-F1100DAE68E1}" destId="{0739F610-E982-445C-B75D-D2237171DE26}" srcOrd="0" destOrd="0" presId="urn:microsoft.com/office/officeart/2005/8/layout/vList2"/>
    <dgm:cxn modelId="{98F3C6E2-046F-45A5-B932-E02BBE444636}" srcId="{6D4CA33C-FEBF-4E80-9CC2-F4E8E70AA8A0}" destId="{CD8E166A-7F12-4153-B53B-D4EB515BABC6}" srcOrd="2" destOrd="0" parTransId="{A0FEF547-607A-4FD6-8215-FE0C810C8860}" sibTransId="{217F69C4-9DEA-40F6-AC40-ABA92F876865}"/>
    <dgm:cxn modelId="{F08C47F9-C29D-443B-812E-988CC83C23AF}" type="presOf" srcId="{78C04D2F-2EF4-4F24-AFE9-1706301CDC27}" destId="{771FF7AE-B15C-444F-9D90-2760132CFE9A}" srcOrd="0" destOrd="0" presId="urn:microsoft.com/office/officeart/2005/8/layout/vList2"/>
    <dgm:cxn modelId="{4D6D1B53-6329-4623-89C6-D1B0892605E1}" type="presParOf" srcId="{024CA740-8BCF-45C8-AB55-405149DBB786}" destId="{0739F610-E982-445C-B75D-D2237171DE26}" srcOrd="0" destOrd="0" presId="urn:microsoft.com/office/officeart/2005/8/layout/vList2"/>
    <dgm:cxn modelId="{41ED9C6D-57C9-44CE-8D12-AAF7CBF4F392}" type="presParOf" srcId="{024CA740-8BCF-45C8-AB55-405149DBB786}" destId="{BFE875AC-2BFD-4E4C-9239-4E41584BC316}" srcOrd="1" destOrd="0" presId="urn:microsoft.com/office/officeart/2005/8/layout/vList2"/>
    <dgm:cxn modelId="{FA87E301-55AF-4EC2-B801-2A9EA59C8C12}" type="presParOf" srcId="{024CA740-8BCF-45C8-AB55-405149DBB786}" destId="{771FF7AE-B15C-444F-9D90-2760132CFE9A}" srcOrd="2" destOrd="0" presId="urn:microsoft.com/office/officeart/2005/8/layout/vList2"/>
    <dgm:cxn modelId="{1A23EA5C-E636-414D-A766-2EA9D695F3AC}" type="presParOf" srcId="{024CA740-8BCF-45C8-AB55-405149DBB786}" destId="{E6941A09-8A38-4E8F-B034-954B7119CB1C}" srcOrd="3" destOrd="0" presId="urn:microsoft.com/office/officeart/2005/8/layout/vList2"/>
    <dgm:cxn modelId="{98772C69-FBF2-438E-84F8-FBCBFE14A57D}" type="presParOf" srcId="{024CA740-8BCF-45C8-AB55-405149DBB786}" destId="{1BB833E8-AB16-4B95-883D-E5BBAD9563B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How to respond?</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What policy?</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What processes?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GB">
              <a:solidFill>
                <a:schemeClr val="bg1"/>
              </a:solidFill>
            </a:rPr>
            <a:t>So many services!</a:t>
          </a:r>
          <a:endParaRPr lang="en-US">
            <a:solidFill>
              <a:schemeClr val="bg1"/>
            </a:solidFill>
          </a:endParaRP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What is achievable?</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5"/>
      <dgm:spPr>
        <a:solidFill>
          <a:srgbClr val="00131D"/>
        </a:solidFill>
        <a:ln w="38100">
          <a:solidFill>
            <a:schemeClr val="accent2"/>
          </a:solidFill>
        </a:ln>
      </dgm:spPr>
    </dgm:pt>
    <dgm:pt modelId="{3DA3AF0A-CA53-47E5-9EA5-E10A1B0C76D0}" type="pres">
      <dgm:prSet presAssocID="{C1704EF7-6610-4EF9-91F7-0F0C649B47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5">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5"/>
      <dgm:spPr>
        <a:solidFill>
          <a:srgbClr val="00131D"/>
        </a:solidFill>
        <a:ln w="38100">
          <a:solidFill>
            <a:schemeClr val="accent2"/>
          </a:solidFill>
        </a:ln>
      </dgm:spPr>
    </dgm:pt>
    <dgm:pt modelId="{984E4746-943E-4657-8154-52D28E10799C}" type="pres">
      <dgm:prSet presAssocID="{914169D3-65FC-4F16-8981-EE7B515DE3D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rac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5">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5"/>
      <dgm:spPr>
        <a:solidFill>
          <a:srgbClr val="00131D"/>
        </a:solidFill>
        <a:ln w="38100">
          <a:solidFill>
            <a:schemeClr val="accent2"/>
          </a:solidFill>
        </a:ln>
      </dgm:spPr>
    </dgm:pt>
    <dgm:pt modelId="{19622C2D-776C-456D-8445-0BC8D91084B5}" type="pres">
      <dgm:prSet presAssocID="{69CE7C86-A7D9-4F0E-8F0B-489E1F77DF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5">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5"/>
      <dgm:spPr>
        <a:solidFill>
          <a:srgbClr val="00131D"/>
        </a:solidFill>
        <a:ln w="38100">
          <a:solidFill>
            <a:schemeClr val="accent2"/>
          </a:solidFill>
        </a:ln>
      </dgm:spPr>
    </dgm:pt>
    <dgm:pt modelId="{5CB78FA6-2EA8-4D97-A3BD-27D83DBE27EF}" type="pres">
      <dgm:prSet presAssocID="{D9EB9B9B-7A98-4EB9-8BEA-472BF467828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5">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5"/>
      <dgm:spPr>
        <a:solidFill>
          <a:srgbClr val="00131D"/>
        </a:solidFill>
        <a:ln w="38100">
          <a:solidFill>
            <a:schemeClr val="accent2"/>
          </a:solidFill>
        </a:ln>
      </dgm:spPr>
    </dgm:pt>
    <dgm:pt modelId="{A19CAE8F-8FD8-4462-89C6-AD485EFA3FBE}" type="pres">
      <dgm:prSet presAssocID="{D995035B-C5DB-4434-A5FE-793125BBEA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imbing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5">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B3D5946-7902-43AC-91D7-EEF596CE14A2}" type="doc">
      <dgm:prSet loTypeId="urn:microsoft.com/office/officeart/2005/8/layout/pyramid2" loCatId="pyramid" qsTypeId="urn:microsoft.com/office/officeart/2005/8/quickstyle/simple1" qsCatId="simple" csTypeId="urn:microsoft.com/office/officeart/2005/8/colors/accent1_2" csCatId="accent1" phldr="1"/>
      <dgm:spPr/>
    </dgm:pt>
    <dgm:pt modelId="{66AC01A2-60B8-45FA-BE64-7EC0ACA30369}">
      <dgm:prSet phldrT="[Text]"/>
      <dgm:spPr>
        <a:solidFill>
          <a:schemeClr val="tx1">
            <a:alpha val="90000"/>
          </a:schemeClr>
        </a:solidFill>
        <a:ln w="38100">
          <a:solidFill>
            <a:schemeClr val="accent4"/>
          </a:solidFill>
        </a:ln>
      </dgm:spPr>
      <dgm:t>
        <a:bodyPr/>
        <a:lstStyle/>
        <a:p>
          <a:r>
            <a:rPr lang="en-GB">
              <a:solidFill>
                <a:schemeClr val="bg1"/>
              </a:solidFill>
            </a:rPr>
            <a:t>Inspire</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7FF274A6-0C96-4FCD-8A09-6A2BFFDB934C}" type="parTrans" cxnId="{E587AFA5-96D6-4D34-8533-FF73E0295ECB}">
      <dgm:prSet/>
      <dgm:spPr/>
      <dgm:t>
        <a:bodyPr/>
        <a:lstStyle/>
        <a:p>
          <a:endParaRPr lang="en-GB"/>
        </a:p>
      </dgm:t>
    </dgm:pt>
    <dgm:pt modelId="{9DFC6FFB-0BD0-4F87-9738-BB1D6FB75491}" type="sibTrans" cxnId="{E587AFA5-96D6-4D34-8533-FF73E0295ECB}">
      <dgm:prSet/>
      <dgm:spPr/>
      <dgm:t>
        <a:bodyPr/>
        <a:lstStyle/>
        <a:p>
          <a:endParaRPr lang="en-GB"/>
        </a:p>
      </dgm:t>
    </dgm:pt>
    <dgm:pt modelId="{43EF4A95-16B9-4CF9-B7F1-8D0EE6B7724F}">
      <dgm:prSet phldrT="[Text]"/>
      <dgm:spPr>
        <a:solidFill>
          <a:schemeClr val="tx1">
            <a:alpha val="90000"/>
          </a:schemeClr>
        </a:solidFill>
        <a:ln w="38100">
          <a:solidFill>
            <a:schemeClr val="accent3"/>
          </a:solidFill>
        </a:ln>
      </dgm:spPr>
      <dgm:t>
        <a:bodyPr/>
        <a:lstStyle/>
        <a:p>
          <a:r>
            <a:rPr lang="en-GB">
              <a:solidFill>
                <a:schemeClr val="bg1"/>
              </a:solidFill>
            </a:rPr>
            <a:t>Enlighten</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E70AC918-1FCE-4395-BE1F-D32C36BC3964}" type="parTrans" cxnId="{25C2E324-F391-49E6-A8AD-CC2DA72B75CF}">
      <dgm:prSet/>
      <dgm:spPr/>
      <dgm:t>
        <a:bodyPr/>
        <a:lstStyle/>
        <a:p>
          <a:endParaRPr lang="en-GB"/>
        </a:p>
      </dgm:t>
    </dgm:pt>
    <dgm:pt modelId="{89AE7482-579B-479A-A3D7-645B39F7F9A3}" type="sibTrans" cxnId="{25C2E324-F391-49E6-A8AD-CC2DA72B75CF}">
      <dgm:prSet/>
      <dgm:spPr/>
      <dgm:t>
        <a:bodyPr/>
        <a:lstStyle/>
        <a:p>
          <a:endParaRPr lang="en-GB"/>
        </a:p>
      </dgm:t>
    </dgm:pt>
    <dgm:pt modelId="{98BFE057-DA10-4B0C-A65D-628EB365761C}">
      <dgm:prSet phldrT="[Text]"/>
      <dgm:spPr>
        <a:solidFill>
          <a:schemeClr val="tx1">
            <a:alpha val="90000"/>
          </a:schemeClr>
        </a:solidFill>
        <a:ln w="38100">
          <a:solidFill>
            <a:schemeClr val="accent6"/>
          </a:solidFill>
        </a:ln>
      </dgm:spPr>
      <dgm:t>
        <a:bodyPr/>
        <a:lstStyle/>
        <a:p>
          <a:r>
            <a:rPr lang="en-GB">
              <a:solidFill>
                <a:schemeClr val="bg1"/>
              </a:solidFill>
            </a:rPr>
            <a:t>Guilt</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0A686BD5-F409-40C1-9052-FC9A46564C91}" type="parTrans" cxnId="{7EB75943-4D87-4471-BFF8-141E5DCFFA1F}">
      <dgm:prSet/>
      <dgm:spPr/>
      <dgm:t>
        <a:bodyPr/>
        <a:lstStyle/>
        <a:p>
          <a:endParaRPr lang="en-GB"/>
        </a:p>
      </dgm:t>
    </dgm:pt>
    <dgm:pt modelId="{99ECFC47-A163-498D-BBFE-A0AD4130B37D}" type="sibTrans" cxnId="{7EB75943-4D87-4471-BFF8-141E5DCFFA1F}">
      <dgm:prSet/>
      <dgm:spPr/>
      <dgm:t>
        <a:bodyPr/>
        <a:lstStyle/>
        <a:p>
          <a:endParaRPr lang="en-GB"/>
        </a:p>
      </dgm:t>
    </dgm:pt>
    <dgm:pt modelId="{DEE88D39-8607-4C8D-9B3E-B8C94768AFB0}">
      <dgm:prSet phldrT="[Text]"/>
      <dgm:spPr>
        <a:solidFill>
          <a:schemeClr val="tx1">
            <a:alpha val="90000"/>
          </a:schemeClr>
        </a:solidFill>
        <a:ln w="38100">
          <a:solidFill>
            <a:schemeClr val="accent1"/>
          </a:solidFill>
        </a:ln>
      </dgm:spPr>
      <dgm:t>
        <a:bodyPr/>
        <a:lstStyle/>
        <a:p>
          <a:r>
            <a:rPr lang="en-GB">
              <a:solidFill>
                <a:schemeClr val="bg1"/>
              </a:solidFill>
            </a:rPr>
            <a:t>Reward</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03E6BF19-99B3-48B4-BD68-0F167360B74C}" type="parTrans" cxnId="{F830AA1A-C84D-47BE-A9B0-4973591A7DA8}">
      <dgm:prSet/>
      <dgm:spPr/>
      <dgm:t>
        <a:bodyPr/>
        <a:lstStyle/>
        <a:p>
          <a:endParaRPr lang="en-GB"/>
        </a:p>
      </dgm:t>
    </dgm:pt>
    <dgm:pt modelId="{EC6B7881-CFCB-45CF-A379-3D724ACA12B4}" type="sibTrans" cxnId="{F830AA1A-C84D-47BE-A9B0-4973591A7DA8}">
      <dgm:prSet/>
      <dgm:spPr/>
      <dgm:t>
        <a:bodyPr/>
        <a:lstStyle/>
        <a:p>
          <a:endParaRPr lang="en-GB"/>
        </a:p>
      </dgm:t>
    </dgm:pt>
    <dgm:pt modelId="{F831EBC6-1EB0-4AA7-A041-4F0B3705757E}">
      <dgm:prSet phldrT="[Text]"/>
      <dgm:spPr>
        <a:solidFill>
          <a:schemeClr val="tx1">
            <a:alpha val="90000"/>
          </a:schemeClr>
        </a:solidFill>
        <a:ln w="38100">
          <a:solidFill>
            <a:schemeClr val="accent2"/>
          </a:solidFill>
        </a:ln>
      </dgm:spPr>
      <dgm:t>
        <a:bodyPr/>
        <a:lstStyle/>
        <a:p>
          <a:r>
            <a:rPr lang="en-GB">
              <a:solidFill>
                <a:schemeClr val="bg1"/>
              </a:solidFill>
            </a:rPr>
            <a:t>Require</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F7A523F0-C63E-4C59-95E9-1AE46312B935}" type="parTrans" cxnId="{A14169BD-45CA-4BFE-B807-5ADDC283B3F5}">
      <dgm:prSet/>
      <dgm:spPr/>
      <dgm:t>
        <a:bodyPr/>
        <a:lstStyle/>
        <a:p>
          <a:endParaRPr lang="en-GB"/>
        </a:p>
      </dgm:t>
    </dgm:pt>
    <dgm:pt modelId="{A3651CFA-39AE-4C6D-BE4E-E19724538284}" type="sibTrans" cxnId="{A14169BD-45CA-4BFE-B807-5ADDC283B3F5}">
      <dgm:prSet/>
      <dgm:spPr/>
      <dgm:t>
        <a:bodyPr/>
        <a:lstStyle/>
        <a:p>
          <a:endParaRPr lang="en-GB"/>
        </a:p>
      </dgm:t>
    </dgm:pt>
    <dgm:pt modelId="{B1244A52-252F-4C19-B8B7-1351D5CB862D}">
      <dgm:prSet phldrT="[Text]"/>
      <dgm:spPr>
        <a:solidFill>
          <a:schemeClr val="tx1">
            <a:alpha val="90000"/>
          </a:schemeClr>
        </a:solidFill>
        <a:ln w="38100">
          <a:solidFill>
            <a:schemeClr val="accent6">
              <a:lumMod val="60000"/>
              <a:lumOff val="40000"/>
            </a:schemeClr>
          </a:solidFill>
        </a:ln>
      </dgm:spPr>
      <dgm:t>
        <a:bodyPr/>
        <a:lstStyle/>
        <a:p>
          <a:r>
            <a:rPr lang="en-GB">
              <a:solidFill>
                <a:schemeClr val="bg1"/>
              </a:solidFill>
            </a:rPr>
            <a:t>Punish</a:t>
          </a:r>
        </a:p>
      </dgm:t>
      <dgm:extLst>
        <a:ext uri="{E40237B7-FDA0-4F09-8148-C483321AD2D9}">
          <dgm14:cNvPr xmlns:dgm14="http://schemas.microsoft.com/office/drawing/2010/diagram" id="0" name="" descr="The effectiveness of each decreases as we move down the list:&#10;&#10;Inspire&#10;Enlighten&#10;Reward&#10;Require&#10;Punish&#10;Guilt&#10;"/>
        </a:ext>
      </dgm:extLst>
    </dgm:pt>
    <dgm:pt modelId="{F0539FE1-CF76-465B-9DAF-28482E3B916A}" type="parTrans" cxnId="{B8F8259A-D736-4ED0-93EC-0D3CAED4FAD3}">
      <dgm:prSet/>
      <dgm:spPr/>
      <dgm:t>
        <a:bodyPr/>
        <a:lstStyle/>
        <a:p>
          <a:endParaRPr lang="en-GB"/>
        </a:p>
      </dgm:t>
    </dgm:pt>
    <dgm:pt modelId="{B7312260-BD9A-4751-87FC-E97C115070F5}" type="sibTrans" cxnId="{B8F8259A-D736-4ED0-93EC-0D3CAED4FAD3}">
      <dgm:prSet/>
      <dgm:spPr/>
      <dgm:t>
        <a:bodyPr/>
        <a:lstStyle/>
        <a:p>
          <a:endParaRPr lang="en-GB"/>
        </a:p>
      </dgm:t>
    </dgm:pt>
    <dgm:pt modelId="{DEE19E4C-47DE-47C5-B0CD-8B844D0BFFFB}" type="pres">
      <dgm:prSet presAssocID="{DB3D5946-7902-43AC-91D7-EEF596CE14A2}" presName="compositeShape" presStyleCnt="0">
        <dgm:presLayoutVars>
          <dgm:dir/>
          <dgm:resizeHandles/>
        </dgm:presLayoutVars>
      </dgm:prSet>
      <dgm:spPr/>
    </dgm:pt>
    <dgm:pt modelId="{6DC3279E-9D7D-4544-AA77-389E66B7CB68}" type="pres">
      <dgm:prSet presAssocID="{DB3D5946-7902-43AC-91D7-EEF596CE14A2}" presName="pyramid" presStyleLbl="node1" presStyleIdx="0" presStyleCnt="1"/>
      <dgm:spPr>
        <a:solidFill>
          <a:srgbClr val="00131D"/>
        </a:solidFill>
        <a:ln w="38100">
          <a:solidFill>
            <a:schemeClr val="accent6"/>
          </a:solidFill>
        </a:ln>
      </dgm:spPr>
    </dgm:pt>
    <dgm:pt modelId="{63C67278-6A6D-49AC-98D6-80D398B28D9A}" type="pres">
      <dgm:prSet presAssocID="{DB3D5946-7902-43AC-91D7-EEF596CE14A2}" presName="theList" presStyleCnt="0"/>
      <dgm:spPr/>
    </dgm:pt>
    <dgm:pt modelId="{C5C2664C-19DF-4C48-9559-20F42F246A22}" type="pres">
      <dgm:prSet presAssocID="{66AC01A2-60B8-45FA-BE64-7EC0ACA30369}" presName="aNode" presStyleLbl="fgAcc1" presStyleIdx="0" presStyleCnt="6">
        <dgm:presLayoutVars>
          <dgm:bulletEnabled val="1"/>
        </dgm:presLayoutVars>
      </dgm:prSet>
      <dgm:spPr/>
    </dgm:pt>
    <dgm:pt modelId="{88F64F7B-086C-4D9A-B394-6B5A60295F01}" type="pres">
      <dgm:prSet presAssocID="{66AC01A2-60B8-45FA-BE64-7EC0ACA30369}" presName="aSpace" presStyleCnt="0"/>
      <dgm:spPr/>
    </dgm:pt>
    <dgm:pt modelId="{15082BF9-1672-4360-BF04-055AA3572A97}" type="pres">
      <dgm:prSet presAssocID="{43EF4A95-16B9-4CF9-B7F1-8D0EE6B7724F}" presName="aNode" presStyleLbl="fgAcc1" presStyleIdx="1" presStyleCnt="6">
        <dgm:presLayoutVars>
          <dgm:bulletEnabled val="1"/>
        </dgm:presLayoutVars>
      </dgm:prSet>
      <dgm:spPr/>
    </dgm:pt>
    <dgm:pt modelId="{A2205C5E-5B7F-4EB1-8A6C-CEC4FEB8BA0A}" type="pres">
      <dgm:prSet presAssocID="{43EF4A95-16B9-4CF9-B7F1-8D0EE6B7724F}" presName="aSpace" presStyleCnt="0"/>
      <dgm:spPr/>
    </dgm:pt>
    <dgm:pt modelId="{A50F0CD9-EB36-4FB5-BEDA-73198A2E2048}" type="pres">
      <dgm:prSet presAssocID="{DEE88D39-8607-4C8D-9B3E-B8C94768AFB0}" presName="aNode" presStyleLbl="fgAcc1" presStyleIdx="2" presStyleCnt="6">
        <dgm:presLayoutVars>
          <dgm:bulletEnabled val="1"/>
        </dgm:presLayoutVars>
      </dgm:prSet>
      <dgm:spPr/>
    </dgm:pt>
    <dgm:pt modelId="{1FD172FF-1566-4A44-9EE8-DB048A454F94}" type="pres">
      <dgm:prSet presAssocID="{DEE88D39-8607-4C8D-9B3E-B8C94768AFB0}" presName="aSpace" presStyleCnt="0"/>
      <dgm:spPr/>
    </dgm:pt>
    <dgm:pt modelId="{999F011D-F659-4EC9-B5BF-1CBB1BAF156B}" type="pres">
      <dgm:prSet presAssocID="{F831EBC6-1EB0-4AA7-A041-4F0B3705757E}" presName="aNode" presStyleLbl="fgAcc1" presStyleIdx="3" presStyleCnt="6">
        <dgm:presLayoutVars>
          <dgm:bulletEnabled val="1"/>
        </dgm:presLayoutVars>
      </dgm:prSet>
      <dgm:spPr/>
    </dgm:pt>
    <dgm:pt modelId="{5FBB4176-ED87-439C-A7ED-925173D8EFDE}" type="pres">
      <dgm:prSet presAssocID="{F831EBC6-1EB0-4AA7-A041-4F0B3705757E}" presName="aSpace" presStyleCnt="0"/>
      <dgm:spPr/>
    </dgm:pt>
    <dgm:pt modelId="{080CD1E1-A797-4343-A877-C7290CB6EB90}" type="pres">
      <dgm:prSet presAssocID="{B1244A52-252F-4C19-B8B7-1351D5CB862D}" presName="aNode" presStyleLbl="fgAcc1" presStyleIdx="4" presStyleCnt="6">
        <dgm:presLayoutVars>
          <dgm:bulletEnabled val="1"/>
        </dgm:presLayoutVars>
      </dgm:prSet>
      <dgm:spPr/>
    </dgm:pt>
    <dgm:pt modelId="{BE5C671E-CF6A-48DA-BD9B-90F78ECDB852}" type="pres">
      <dgm:prSet presAssocID="{B1244A52-252F-4C19-B8B7-1351D5CB862D}" presName="aSpace" presStyleCnt="0"/>
      <dgm:spPr/>
    </dgm:pt>
    <dgm:pt modelId="{76827667-B583-4AE7-A61E-B4CE684268B7}" type="pres">
      <dgm:prSet presAssocID="{98BFE057-DA10-4B0C-A65D-628EB365761C}" presName="aNode" presStyleLbl="fgAcc1" presStyleIdx="5" presStyleCnt="6">
        <dgm:presLayoutVars>
          <dgm:bulletEnabled val="1"/>
        </dgm:presLayoutVars>
      </dgm:prSet>
      <dgm:spPr/>
    </dgm:pt>
    <dgm:pt modelId="{3BDE095C-1336-4F6A-A197-1BA94A7BA152}" type="pres">
      <dgm:prSet presAssocID="{98BFE057-DA10-4B0C-A65D-628EB365761C}" presName="aSpace" presStyleCnt="0"/>
      <dgm:spPr/>
    </dgm:pt>
  </dgm:ptLst>
  <dgm:cxnLst>
    <dgm:cxn modelId="{F830AA1A-C84D-47BE-A9B0-4973591A7DA8}" srcId="{DB3D5946-7902-43AC-91D7-EEF596CE14A2}" destId="{DEE88D39-8607-4C8D-9B3E-B8C94768AFB0}" srcOrd="2" destOrd="0" parTransId="{03E6BF19-99B3-48B4-BD68-0F167360B74C}" sibTransId="{EC6B7881-CFCB-45CF-A379-3D724ACA12B4}"/>
    <dgm:cxn modelId="{5B454020-5C31-4E16-B359-2C4BC0530E32}" type="presOf" srcId="{DEE88D39-8607-4C8D-9B3E-B8C94768AFB0}" destId="{A50F0CD9-EB36-4FB5-BEDA-73198A2E2048}" srcOrd="0" destOrd="0" presId="urn:microsoft.com/office/officeart/2005/8/layout/pyramid2"/>
    <dgm:cxn modelId="{02B1E121-D3A7-4FA6-B33D-BE5C9843C670}" type="presOf" srcId="{B1244A52-252F-4C19-B8B7-1351D5CB862D}" destId="{080CD1E1-A797-4343-A877-C7290CB6EB90}" srcOrd="0" destOrd="0" presId="urn:microsoft.com/office/officeart/2005/8/layout/pyramid2"/>
    <dgm:cxn modelId="{25C2E324-F391-49E6-A8AD-CC2DA72B75CF}" srcId="{DB3D5946-7902-43AC-91D7-EEF596CE14A2}" destId="{43EF4A95-16B9-4CF9-B7F1-8D0EE6B7724F}" srcOrd="1" destOrd="0" parTransId="{E70AC918-1FCE-4395-BE1F-D32C36BC3964}" sibTransId="{89AE7482-579B-479A-A3D7-645B39F7F9A3}"/>
    <dgm:cxn modelId="{7EB75943-4D87-4471-BFF8-141E5DCFFA1F}" srcId="{DB3D5946-7902-43AC-91D7-EEF596CE14A2}" destId="{98BFE057-DA10-4B0C-A65D-628EB365761C}" srcOrd="5" destOrd="0" parTransId="{0A686BD5-F409-40C1-9052-FC9A46564C91}" sibTransId="{99ECFC47-A163-498D-BBFE-A0AD4130B37D}"/>
    <dgm:cxn modelId="{DB07F165-10C5-456A-848C-361675FC009C}" type="presOf" srcId="{98BFE057-DA10-4B0C-A65D-628EB365761C}" destId="{76827667-B583-4AE7-A61E-B4CE684268B7}" srcOrd="0" destOrd="0" presId="urn:microsoft.com/office/officeart/2005/8/layout/pyramid2"/>
    <dgm:cxn modelId="{7B4CBD72-84E0-4332-B3C8-C6980680A8D9}" type="presOf" srcId="{66AC01A2-60B8-45FA-BE64-7EC0ACA30369}" destId="{C5C2664C-19DF-4C48-9559-20F42F246A22}" srcOrd="0" destOrd="0" presId="urn:microsoft.com/office/officeart/2005/8/layout/pyramid2"/>
    <dgm:cxn modelId="{B8F8259A-D736-4ED0-93EC-0D3CAED4FAD3}" srcId="{DB3D5946-7902-43AC-91D7-EEF596CE14A2}" destId="{B1244A52-252F-4C19-B8B7-1351D5CB862D}" srcOrd="4" destOrd="0" parTransId="{F0539FE1-CF76-465B-9DAF-28482E3B916A}" sibTransId="{B7312260-BD9A-4751-87FC-E97C115070F5}"/>
    <dgm:cxn modelId="{E587AFA5-96D6-4D34-8533-FF73E0295ECB}" srcId="{DB3D5946-7902-43AC-91D7-EEF596CE14A2}" destId="{66AC01A2-60B8-45FA-BE64-7EC0ACA30369}" srcOrd="0" destOrd="0" parTransId="{7FF274A6-0C96-4FCD-8A09-6A2BFFDB934C}" sibTransId="{9DFC6FFB-0BD0-4F87-9738-BB1D6FB75491}"/>
    <dgm:cxn modelId="{B99EBDAC-70C9-4C71-839B-6049B73BC223}" type="presOf" srcId="{F831EBC6-1EB0-4AA7-A041-4F0B3705757E}" destId="{999F011D-F659-4EC9-B5BF-1CBB1BAF156B}" srcOrd="0" destOrd="0" presId="urn:microsoft.com/office/officeart/2005/8/layout/pyramid2"/>
    <dgm:cxn modelId="{A14169BD-45CA-4BFE-B807-5ADDC283B3F5}" srcId="{DB3D5946-7902-43AC-91D7-EEF596CE14A2}" destId="{F831EBC6-1EB0-4AA7-A041-4F0B3705757E}" srcOrd="3" destOrd="0" parTransId="{F7A523F0-C63E-4C59-95E9-1AE46312B935}" sibTransId="{A3651CFA-39AE-4C6D-BE4E-E19724538284}"/>
    <dgm:cxn modelId="{DA7924F7-BFEE-41E0-B22B-81858BE3FD30}" type="presOf" srcId="{43EF4A95-16B9-4CF9-B7F1-8D0EE6B7724F}" destId="{15082BF9-1672-4360-BF04-055AA3572A97}" srcOrd="0" destOrd="0" presId="urn:microsoft.com/office/officeart/2005/8/layout/pyramid2"/>
    <dgm:cxn modelId="{255C89FB-720C-4FDC-93F9-6AECE8DD6C72}" type="presOf" srcId="{DB3D5946-7902-43AC-91D7-EEF596CE14A2}" destId="{DEE19E4C-47DE-47C5-B0CD-8B844D0BFFFB}" srcOrd="0" destOrd="0" presId="urn:microsoft.com/office/officeart/2005/8/layout/pyramid2"/>
    <dgm:cxn modelId="{5AA9C4AA-3461-4666-A219-C97A1DD74907}" type="presParOf" srcId="{DEE19E4C-47DE-47C5-B0CD-8B844D0BFFFB}" destId="{6DC3279E-9D7D-4544-AA77-389E66B7CB68}" srcOrd="0" destOrd="0" presId="urn:microsoft.com/office/officeart/2005/8/layout/pyramid2"/>
    <dgm:cxn modelId="{707AE7BE-B0A3-4D90-BAC8-60950EF080A6}" type="presParOf" srcId="{DEE19E4C-47DE-47C5-B0CD-8B844D0BFFFB}" destId="{63C67278-6A6D-49AC-98D6-80D398B28D9A}" srcOrd="1" destOrd="0" presId="urn:microsoft.com/office/officeart/2005/8/layout/pyramid2"/>
    <dgm:cxn modelId="{FDD52874-84D3-4206-B2FF-6DCAB1E58551}" type="presParOf" srcId="{63C67278-6A6D-49AC-98D6-80D398B28D9A}" destId="{C5C2664C-19DF-4C48-9559-20F42F246A22}" srcOrd="0" destOrd="0" presId="urn:microsoft.com/office/officeart/2005/8/layout/pyramid2"/>
    <dgm:cxn modelId="{0FFFE7DD-3B32-4481-81C5-C855FBECD2CD}" type="presParOf" srcId="{63C67278-6A6D-49AC-98D6-80D398B28D9A}" destId="{88F64F7B-086C-4D9A-B394-6B5A60295F01}" srcOrd="1" destOrd="0" presId="urn:microsoft.com/office/officeart/2005/8/layout/pyramid2"/>
    <dgm:cxn modelId="{6DF9DA0C-037C-413E-8630-C828D8FF74CC}" type="presParOf" srcId="{63C67278-6A6D-49AC-98D6-80D398B28D9A}" destId="{15082BF9-1672-4360-BF04-055AA3572A97}" srcOrd="2" destOrd="0" presId="urn:microsoft.com/office/officeart/2005/8/layout/pyramid2"/>
    <dgm:cxn modelId="{0BB2C72A-6A5A-4AE3-8AFB-054396EF8913}" type="presParOf" srcId="{63C67278-6A6D-49AC-98D6-80D398B28D9A}" destId="{A2205C5E-5B7F-4EB1-8A6C-CEC4FEB8BA0A}" srcOrd="3" destOrd="0" presId="urn:microsoft.com/office/officeart/2005/8/layout/pyramid2"/>
    <dgm:cxn modelId="{26C62620-A9BC-4228-8FAA-F2A4C90EC1B5}" type="presParOf" srcId="{63C67278-6A6D-49AC-98D6-80D398B28D9A}" destId="{A50F0CD9-EB36-4FB5-BEDA-73198A2E2048}" srcOrd="4" destOrd="0" presId="urn:microsoft.com/office/officeart/2005/8/layout/pyramid2"/>
    <dgm:cxn modelId="{A25C2A78-C60B-494F-969D-CD6AC7378A4C}" type="presParOf" srcId="{63C67278-6A6D-49AC-98D6-80D398B28D9A}" destId="{1FD172FF-1566-4A44-9EE8-DB048A454F94}" srcOrd="5" destOrd="0" presId="urn:microsoft.com/office/officeart/2005/8/layout/pyramid2"/>
    <dgm:cxn modelId="{C2133CCF-0987-4BDD-9F33-09B55CD77DAC}" type="presParOf" srcId="{63C67278-6A6D-49AC-98D6-80D398B28D9A}" destId="{999F011D-F659-4EC9-B5BF-1CBB1BAF156B}" srcOrd="6" destOrd="0" presId="urn:microsoft.com/office/officeart/2005/8/layout/pyramid2"/>
    <dgm:cxn modelId="{6FA989D4-4DF5-4D30-BB95-CA996410D923}" type="presParOf" srcId="{63C67278-6A6D-49AC-98D6-80D398B28D9A}" destId="{5FBB4176-ED87-439C-A7ED-925173D8EFDE}" srcOrd="7" destOrd="0" presId="urn:microsoft.com/office/officeart/2005/8/layout/pyramid2"/>
    <dgm:cxn modelId="{BD93D6BA-6854-4141-8C10-3074F1EC1CFD}" type="presParOf" srcId="{63C67278-6A6D-49AC-98D6-80D398B28D9A}" destId="{080CD1E1-A797-4343-A877-C7290CB6EB90}" srcOrd="8" destOrd="0" presId="urn:microsoft.com/office/officeart/2005/8/layout/pyramid2"/>
    <dgm:cxn modelId="{527F63C2-C06A-4073-99A3-86FBFBEAA0D3}" type="presParOf" srcId="{63C67278-6A6D-49AC-98D6-80D398B28D9A}" destId="{BE5C671E-CF6A-48DA-BD9B-90F78ECDB852}" srcOrd="9" destOrd="0" presId="urn:microsoft.com/office/officeart/2005/8/layout/pyramid2"/>
    <dgm:cxn modelId="{14D982F8-5B85-4A8B-BBFE-0E973F9C4ED9}" type="presParOf" srcId="{63C67278-6A6D-49AC-98D6-80D398B28D9A}" destId="{76827667-B583-4AE7-A61E-B4CE684268B7}" srcOrd="10" destOrd="0" presId="urn:microsoft.com/office/officeart/2005/8/layout/pyramid2"/>
    <dgm:cxn modelId="{7D3C55DD-18C3-4607-BE2C-8D91C7FBF0AD}" type="presParOf" srcId="{63C67278-6A6D-49AC-98D6-80D398B28D9A}" destId="{3BDE095C-1336-4F6A-A197-1BA94A7BA152}" srcOrd="11" destOrd="0" presId="urn:microsoft.com/office/officeart/2005/8/layout/pyramid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ysDash"/>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1"/>
          </a:solidFill>
          <a:prstDash val="sysDash"/>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prstDash val="sysDash"/>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64FD3A2-AC43-46CC-88F6-B06B9324DF5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F584FE90-E8E8-4A0E-9FEA-F7AE0CB1EAFD}">
      <dgm:prSet phldrT="[Text]"/>
      <dgm:spPr>
        <a:solidFill>
          <a:schemeClr val="tx2"/>
        </a:solidFill>
        <a:ln w="38100">
          <a:solidFill>
            <a:schemeClr val="accent3"/>
          </a:solidFill>
        </a:ln>
      </dgm:spPr>
      <dgm:t>
        <a:bodyPr/>
        <a:lstStyle/>
        <a:p>
          <a:r>
            <a:rPr lang="en-GB">
              <a:solidFill>
                <a:schemeClr val="bg1"/>
              </a:solidFill>
            </a:rPr>
            <a:t>Audit for accessibility</a:t>
          </a:r>
        </a:p>
      </dgm:t>
    </dgm:pt>
    <dgm:pt modelId="{0D3B0520-6AFD-477D-8D07-171A39ECE745}" type="parTrans" cxnId="{43742ABA-EB5F-4485-9A8B-3E6E23F1E9EE}">
      <dgm:prSet/>
      <dgm:spPr/>
      <dgm:t>
        <a:bodyPr/>
        <a:lstStyle/>
        <a:p>
          <a:endParaRPr lang="en-GB"/>
        </a:p>
      </dgm:t>
    </dgm:pt>
    <dgm:pt modelId="{609259C0-6A31-405E-80BA-EA0F7518588B}" type="sibTrans" cxnId="{43742ABA-EB5F-4485-9A8B-3E6E23F1E9EE}">
      <dgm:prSet/>
      <dgm:spPr>
        <a:solidFill>
          <a:schemeClr val="tx1"/>
        </a:solidFill>
        <a:ln w="38100">
          <a:solidFill>
            <a:schemeClr val="accent1"/>
          </a:solidFill>
        </a:ln>
      </dgm:spPr>
      <dgm:t>
        <a:bodyPr/>
        <a:lstStyle/>
        <a:p>
          <a:endParaRPr lang="en-GB"/>
        </a:p>
      </dgm:t>
    </dgm:pt>
    <dgm:pt modelId="{1169C5BE-458A-4098-8C58-299ED8600D3E}">
      <dgm:prSet phldrT="[Text]"/>
      <dgm:spPr>
        <a:solidFill>
          <a:schemeClr val="tx2"/>
        </a:solidFill>
        <a:ln w="38100">
          <a:solidFill>
            <a:schemeClr val="accent3"/>
          </a:solidFill>
        </a:ln>
      </dgm:spPr>
      <dgm:t>
        <a:bodyPr/>
        <a:lstStyle/>
        <a:p>
          <a:r>
            <a:rPr lang="en-GB">
              <a:solidFill>
                <a:schemeClr val="bg1"/>
              </a:solidFill>
            </a:rPr>
            <a:t>Create a baseline </a:t>
          </a:r>
        </a:p>
      </dgm:t>
    </dgm:pt>
    <dgm:pt modelId="{0477D526-1504-4D98-828F-1C9CB2877702}" type="parTrans" cxnId="{9E7EBD54-3F36-4658-8847-351B45F9A152}">
      <dgm:prSet/>
      <dgm:spPr/>
      <dgm:t>
        <a:bodyPr/>
        <a:lstStyle/>
        <a:p>
          <a:endParaRPr lang="en-GB"/>
        </a:p>
      </dgm:t>
    </dgm:pt>
    <dgm:pt modelId="{98C0E6B1-7F64-445F-952A-F96E4B54C9DA}" type="sibTrans" cxnId="{9E7EBD54-3F36-4658-8847-351B45F9A152}">
      <dgm:prSet/>
      <dgm:spPr/>
      <dgm:t>
        <a:bodyPr/>
        <a:lstStyle/>
        <a:p>
          <a:endParaRPr lang="en-GB"/>
        </a:p>
      </dgm:t>
    </dgm:pt>
    <dgm:pt modelId="{D34AF15B-7033-4D49-9B24-80167C678F10}">
      <dgm:prSet phldrT="[Text]"/>
      <dgm:spPr>
        <a:solidFill>
          <a:schemeClr val="tx2"/>
        </a:solidFill>
        <a:ln w="38100">
          <a:solidFill>
            <a:schemeClr val="accent4"/>
          </a:solidFill>
        </a:ln>
      </dgm:spPr>
      <dgm:t>
        <a:bodyPr/>
        <a:lstStyle/>
        <a:p>
          <a:r>
            <a:rPr lang="en-GB">
              <a:solidFill>
                <a:schemeClr val="bg1"/>
              </a:solidFill>
            </a:rPr>
            <a:t>Review results</a:t>
          </a:r>
        </a:p>
      </dgm:t>
    </dgm:pt>
    <dgm:pt modelId="{854C6F9E-D91D-40E5-A227-30F1D81E607E}" type="parTrans" cxnId="{79F1C96E-0BD6-42DF-BF0F-1E5A40AB3737}">
      <dgm:prSet/>
      <dgm:spPr/>
      <dgm:t>
        <a:bodyPr/>
        <a:lstStyle/>
        <a:p>
          <a:endParaRPr lang="en-GB"/>
        </a:p>
      </dgm:t>
    </dgm:pt>
    <dgm:pt modelId="{3E656074-C888-49EA-B071-628E6B7F03FE}" type="sibTrans" cxnId="{79F1C96E-0BD6-42DF-BF0F-1E5A40AB3737}">
      <dgm:prSet/>
      <dgm:spPr/>
      <dgm:t>
        <a:bodyPr/>
        <a:lstStyle/>
        <a:p>
          <a:endParaRPr lang="en-GB"/>
        </a:p>
      </dgm:t>
    </dgm:pt>
    <dgm:pt modelId="{5F309670-CF89-4210-97B4-7887E561DEC1}">
      <dgm:prSet phldrT="[Text]"/>
      <dgm:spPr>
        <a:solidFill>
          <a:schemeClr val="tx2"/>
        </a:solidFill>
        <a:ln w="38100">
          <a:solidFill>
            <a:schemeClr val="accent4"/>
          </a:solidFill>
        </a:ln>
      </dgm:spPr>
      <dgm:t>
        <a:bodyPr/>
        <a:lstStyle/>
        <a:p>
          <a:r>
            <a:rPr lang="en-GB">
              <a:solidFill>
                <a:schemeClr val="bg1"/>
              </a:solidFill>
            </a:rPr>
            <a:t>Problems / ‘anti-patterns’ to be avoided.</a:t>
          </a:r>
        </a:p>
      </dgm:t>
    </dgm:pt>
    <dgm:pt modelId="{FDE04DF8-176C-4C85-89C5-4702F6794C76}" type="parTrans" cxnId="{3217E01B-B309-48F8-96B6-2C7C7D0F84CA}">
      <dgm:prSet/>
      <dgm:spPr/>
      <dgm:t>
        <a:bodyPr/>
        <a:lstStyle/>
        <a:p>
          <a:endParaRPr lang="en-GB"/>
        </a:p>
      </dgm:t>
    </dgm:pt>
    <dgm:pt modelId="{22140F10-A89E-4686-83D3-CAB9AE44F32A}" type="sibTrans" cxnId="{3217E01B-B309-48F8-96B6-2C7C7D0F84CA}">
      <dgm:prSet/>
      <dgm:spPr/>
      <dgm:t>
        <a:bodyPr/>
        <a:lstStyle/>
        <a:p>
          <a:endParaRPr lang="en-GB"/>
        </a:p>
      </dgm:t>
    </dgm:pt>
    <dgm:pt modelId="{4810031D-FC7A-46E5-B379-C45BEB49ACDB}">
      <dgm:prSet phldrT="[Text]"/>
      <dgm:spPr>
        <a:solidFill>
          <a:schemeClr val="tx2"/>
        </a:solidFill>
        <a:ln w="38100">
          <a:solidFill>
            <a:schemeClr val="accent3"/>
          </a:solidFill>
        </a:ln>
      </dgm:spPr>
      <dgm:t>
        <a:bodyPr/>
        <a:lstStyle/>
        <a:p>
          <a:r>
            <a:rPr lang="en-GB">
              <a:solidFill>
                <a:schemeClr val="bg1"/>
              </a:solidFill>
            </a:rPr>
            <a:t>Identify training / expertise gaps</a:t>
          </a:r>
        </a:p>
      </dgm:t>
    </dgm:pt>
    <dgm:pt modelId="{7C9B4526-42BD-4088-AA58-30FAE14FF042}" type="parTrans" cxnId="{F621ABB1-9471-4CAC-80FD-5912D74A8798}">
      <dgm:prSet/>
      <dgm:spPr/>
      <dgm:t>
        <a:bodyPr/>
        <a:lstStyle/>
        <a:p>
          <a:endParaRPr lang="en-GB"/>
        </a:p>
      </dgm:t>
    </dgm:pt>
    <dgm:pt modelId="{238F6A70-D156-41CE-BB3E-96577F6C969D}" type="sibTrans" cxnId="{F621ABB1-9471-4CAC-80FD-5912D74A8798}">
      <dgm:prSet/>
      <dgm:spPr/>
      <dgm:t>
        <a:bodyPr/>
        <a:lstStyle/>
        <a:p>
          <a:endParaRPr lang="en-GB"/>
        </a:p>
      </dgm:t>
    </dgm:pt>
    <dgm:pt modelId="{284CD728-C128-483D-8E70-4E9C1AD87DB3}">
      <dgm:prSet phldrT="[Text]"/>
      <dgm:spPr>
        <a:solidFill>
          <a:schemeClr val="tx2"/>
        </a:solidFill>
        <a:ln w="38100">
          <a:solidFill>
            <a:schemeClr val="accent3"/>
          </a:solidFill>
        </a:ln>
      </dgm:spPr>
      <dgm:t>
        <a:bodyPr/>
        <a:lstStyle/>
        <a:p>
          <a:r>
            <a:rPr lang="en-GB">
              <a:solidFill>
                <a:schemeClr val="bg1"/>
              </a:solidFill>
            </a:rPr>
            <a:t>Look for good practice.</a:t>
          </a:r>
        </a:p>
      </dgm:t>
    </dgm:pt>
    <dgm:pt modelId="{EC222C0D-7289-4BBC-95BC-669FD17888AF}" type="parTrans" cxnId="{370CF6FA-EEE0-44DB-86AF-AB4855519898}">
      <dgm:prSet/>
      <dgm:spPr/>
      <dgm:t>
        <a:bodyPr/>
        <a:lstStyle/>
        <a:p>
          <a:endParaRPr lang="en-GB"/>
        </a:p>
      </dgm:t>
    </dgm:pt>
    <dgm:pt modelId="{F653495B-7547-40CA-BDEA-5FD9150D6549}" type="sibTrans" cxnId="{370CF6FA-EEE0-44DB-86AF-AB4855519898}">
      <dgm:prSet/>
      <dgm:spPr/>
      <dgm:t>
        <a:bodyPr/>
        <a:lstStyle/>
        <a:p>
          <a:endParaRPr lang="en-GB"/>
        </a:p>
      </dgm:t>
    </dgm:pt>
    <dgm:pt modelId="{9E50D667-23DB-43A5-B92E-D33CF07963D5}">
      <dgm:prSet phldrT="[Text]"/>
      <dgm:spPr>
        <a:solidFill>
          <a:schemeClr val="tx2"/>
        </a:solidFill>
        <a:ln w="38100">
          <a:solidFill>
            <a:schemeClr val="accent4"/>
          </a:solidFill>
        </a:ln>
      </dgm:spPr>
      <dgm:t>
        <a:bodyPr/>
        <a:lstStyle/>
        <a:p>
          <a:r>
            <a:rPr lang="en-GB">
              <a:solidFill>
                <a:schemeClr val="bg1"/>
              </a:solidFill>
            </a:rPr>
            <a:t>Defects / prioritisation</a:t>
          </a:r>
        </a:p>
      </dgm:t>
    </dgm:pt>
    <dgm:pt modelId="{1471ECF2-6E29-4B85-A02B-52A9F946B5C4}" type="parTrans" cxnId="{0E8999B8-658A-47FC-A7AF-D8A76645450A}">
      <dgm:prSet/>
      <dgm:spPr/>
      <dgm:t>
        <a:bodyPr/>
        <a:lstStyle/>
        <a:p>
          <a:endParaRPr lang="en-GB"/>
        </a:p>
      </dgm:t>
    </dgm:pt>
    <dgm:pt modelId="{C1209115-CEC9-4D01-B9CB-48CEE49DF700}" type="sibTrans" cxnId="{0E8999B8-658A-47FC-A7AF-D8A76645450A}">
      <dgm:prSet/>
      <dgm:spPr/>
      <dgm:t>
        <a:bodyPr/>
        <a:lstStyle/>
        <a:p>
          <a:endParaRPr lang="en-GB"/>
        </a:p>
      </dgm:t>
    </dgm:pt>
    <dgm:pt modelId="{28E65B3F-873C-4457-B7D2-A734A33B8904}">
      <dgm:prSet phldrT="[Text]"/>
      <dgm:spPr>
        <a:solidFill>
          <a:schemeClr val="tx2"/>
        </a:solidFill>
        <a:ln w="38100">
          <a:solidFill>
            <a:schemeClr val="accent4"/>
          </a:solidFill>
        </a:ln>
      </dgm:spPr>
      <dgm:t>
        <a:bodyPr/>
        <a:lstStyle/>
        <a:p>
          <a:r>
            <a:rPr lang="en-GB">
              <a:solidFill>
                <a:schemeClr val="bg1"/>
              </a:solidFill>
            </a:rPr>
            <a:t>Report to stakeholders</a:t>
          </a:r>
        </a:p>
      </dgm:t>
    </dgm:pt>
    <dgm:pt modelId="{480BA5F8-E357-4D29-B513-71434E538B1B}" type="parTrans" cxnId="{04CC7AF9-842F-488C-93BC-3BF7A67F72DB}">
      <dgm:prSet/>
      <dgm:spPr/>
      <dgm:t>
        <a:bodyPr/>
        <a:lstStyle/>
        <a:p>
          <a:endParaRPr lang="en-GB"/>
        </a:p>
      </dgm:t>
    </dgm:pt>
    <dgm:pt modelId="{F94E987B-4C68-4178-A317-72B21291D1B1}" type="sibTrans" cxnId="{04CC7AF9-842F-488C-93BC-3BF7A67F72DB}">
      <dgm:prSet/>
      <dgm:spPr/>
      <dgm:t>
        <a:bodyPr/>
        <a:lstStyle/>
        <a:p>
          <a:endParaRPr lang="en-GB"/>
        </a:p>
      </dgm:t>
    </dgm:pt>
    <dgm:pt modelId="{A7794848-78F8-4572-AAEF-258270A28543}" type="pres">
      <dgm:prSet presAssocID="{064FD3A2-AC43-46CC-88F6-B06B9324DF5D}" presName="linearFlow" presStyleCnt="0">
        <dgm:presLayoutVars>
          <dgm:dir/>
          <dgm:animLvl val="lvl"/>
          <dgm:resizeHandles val="exact"/>
        </dgm:presLayoutVars>
      </dgm:prSet>
      <dgm:spPr/>
    </dgm:pt>
    <dgm:pt modelId="{7FD4BB48-A1AC-480C-9D35-1C5BFF51F728}" type="pres">
      <dgm:prSet presAssocID="{F584FE90-E8E8-4A0E-9FEA-F7AE0CB1EAFD}" presName="composite" presStyleCnt="0"/>
      <dgm:spPr/>
    </dgm:pt>
    <dgm:pt modelId="{077180FE-0E3F-4994-98BC-2D4F3BBC939E}" type="pres">
      <dgm:prSet presAssocID="{F584FE90-E8E8-4A0E-9FEA-F7AE0CB1EAFD}" presName="parTx" presStyleLbl="node1" presStyleIdx="0" presStyleCnt="2">
        <dgm:presLayoutVars>
          <dgm:chMax val="0"/>
          <dgm:chPref val="0"/>
          <dgm:bulletEnabled val="1"/>
        </dgm:presLayoutVars>
      </dgm:prSet>
      <dgm:spPr/>
    </dgm:pt>
    <dgm:pt modelId="{E20381BE-B119-4BF8-A979-5F7237753DBF}" type="pres">
      <dgm:prSet presAssocID="{F584FE90-E8E8-4A0E-9FEA-F7AE0CB1EAFD}" presName="parSh" presStyleLbl="node1" presStyleIdx="0" presStyleCnt="2"/>
      <dgm:spPr/>
    </dgm:pt>
    <dgm:pt modelId="{C865C6C4-9B7E-4591-88E0-6C6875E32093}" type="pres">
      <dgm:prSet presAssocID="{F584FE90-E8E8-4A0E-9FEA-F7AE0CB1EAFD}" presName="desTx" presStyleLbl="fgAcc1" presStyleIdx="0" presStyleCnt="2">
        <dgm:presLayoutVars>
          <dgm:bulletEnabled val="1"/>
        </dgm:presLayoutVars>
      </dgm:prSet>
      <dgm:spPr/>
    </dgm:pt>
    <dgm:pt modelId="{A7218CDA-38F2-4F11-B161-45C35E0BD3AE}" type="pres">
      <dgm:prSet presAssocID="{609259C0-6A31-405E-80BA-EA0F7518588B}" presName="sibTrans" presStyleLbl="sibTrans2D1" presStyleIdx="0" presStyleCnt="1"/>
      <dgm:spPr/>
    </dgm:pt>
    <dgm:pt modelId="{29AF064B-46E5-4A31-A65F-DF0E44427122}" type="pres">
      <dgm:prSet presAssocID="{609259C0-6A31-405E-80BA-EA0F7518588B}" presName="connTx" presStyleLbl="sibTrans2D1" presStyleIdx="0" presStyleCnt="1"/>
      <dgm:spPr/>
    </dgm:pt>
    <dgm:pt modelId="{CDEFD150-7582-417A-B695-ED056D0CA84C}" type="pres">
      <dgm:prSet presAssocID="{D34AF15B-7033-4D49-9B24-80167C678F10}" presName="composite" presStyleCnt="0"/>
      <dgm:spPr/>
    </dgm:pt>
    <dgm:pt modelId="{9D89FC9D-C503-49A0-B938-9B776099D154}" type="pres">
      <dgm:prSet presAssocID="{D34AF15B-7033-4D49-9B24-80167C678F10}" presName="parTx" presStyleLbl="node1" presStyleIdx="0" presStyleCnt="2">
        <dgm:presLayoutVars>
          <dgm:chMax val="0"/>
          <dgm:chPref val="0"/>
          <dgm:bulletEnabled val="1"/>
        </dgm:presLayoutVars>
      </dgm:prSet>
      <dgm:spPr/>
    </dgm:pt>
    <dgm:pt modelId="{5D50DD54-5702-47A1-9A99-264866007086}" type="pres">
      <dgm:prSet presAssocID="{D34AF15B-7033-4D49-9B24-80167C678F10}" presName="parSh" presStyleLbl="node1" presStyleIdx="1" presStyleCnt="2"/>
      <dgm:spPr/>
    </dgm:pt>
    <dgm:pt modelId="{808C9162-F16E-42E3-A27B-F5C9C28D1F92}" type="pres">
      <dgm:prSet presAssocID="{D34AF15B-7033-4D49-9B24-80167C678F10}" presName="desTx" presStyleLbl="fgAcc1" presStyleIdx="1" presStyleCnt="2">
        <dgm:presLayoutVars>
          <dgm:bulletEnabled val="1"/>
        </dgm:presLayoutVars>
      </dgm:prSet>
      <dgm:spPr/>
    </dgm:pt>
  </dgm:ptLst>
  <dgm:cxnLst>
    <dgm:cxn modelId="{4EF48712-1F59-452D-B5D5-13F893298DD7}" type="presOf" srcId="{4810031D-FC7A-46E5-B379-C45BEB49ACDB}" destId="{C865C6C4-9B7E-4591-88E0-6C6875E32093}" srcOrd="0" destOrd="1" presId="urn:microsoft.com/office/officeart/2005/8/layout/process3"/>
    <dgm:cxn modelId="{AA10B41A-0AF0-4726-86F8-922568CDE8D7}" type="presOf" srcId="{F584FE90-E8E8-4A0E-9FEA-F7AE0CB1EAFD}" destId="{077180FE-0E3F-4994-98BC-2D4F3BBC939E}" srcOrd="0" destOrd="0" presId="urn:microsoft.com/office/officeart/2005/8/layout/process3"/>
    <dgm:cxn modelId="{3217E01B-B309-48F8-96B6-2C7C7D0F84CA}" srcId="{D34AF15B-7033-4D49-9B24-80167C678F10}" destId="{5F309670-CF89-4210-97B4-7887E561DEC1}" srcOrd="0" destOrd="0" parTransId="{FDE04DF8-176C-4C85-89C5-4702F6794C76}" sibTransId="{22140F10-A89E-4686-83D3-CAB9AE44F32A}"/>
    <dgm:cxn modelId="{492BF22D-82AC-41B4-992D-23D19A8051A0}" type="presOf" srcId="{5F309670-CF89-4210-97B4-7887E561DEC1}" destId="{808C9162-F16E-42E3-A27B-F5C9C28D1F92}" srcOrd="0" destOrd="0" presId="urn:microsoft.com/office/officeart/2005/8/layout/process3"/>
    <dgm:cxn modelId="{1D61E83C-A615-4C86-864C-59C644451363}" type="presOf" srcId="{28E65B3F-873C-4457-B7D2-A734A33B8904}" destId="{808C9162-F16E-42E3-A27B-F5C9C28D1F92}" srcOrd="0" destOrd="2" presId="urn:microsoft.com/office/officeart/2005/8/layout/process3"/>
    <dgm:cxn modelId="{37890964-C7E3-49F6-8269-077AEAB3D4F9}" type="presOf" srcId="{609259C0-6A31-405E-80BA-EA0F7518588B}" destId="{A7218CDA-38F2-4F11-B161-45C35E0BD3AE}" srcOrd="0" destOrd="0" presId="urn:microsoft.com/office/officeart/2005/8/layout/process3"/>
    <dgm:cxn modelId="{79F1C96E-0BD6-42DF-BF0F-1E5A40AB3737}" srcId="{064FD3A2-AC43-46CC-88F6-B06B9324DF5D}" destId="{D34AF15B-7033-4D49-9B24-80167C678F10}" srcOrd="1" destOrd="0" parTransId="{854C6F9E-D91D-40E5-A227-30F1D81E607E}" sibTransId="{3E656074-C888-49EA-B071-628E6B7F03FE}"/>
    <dgm:cxn modelId="{D98F1153-CCDA-4A80-945A-09E2969F1D84}" type="presOf" srcId="{9E50D667-23DB-43A5-B92E-D33CF07963D5}" destId="{808C9162-F16E-42E3-A27B-F5C9C28D1F92}" srcOrd="0" destOrd="1" presId="urn:microsoft.com/office/officeart/2005/8/layout/process3"/>
    <dgm:cxn modelId="{9E7EBD54-3F36-4658-8847-351B45F9A152}" srcId="{F584FE90-E8E8-4A0E-9FEA-F7AE0CB1EAFD}" destId="{1169C5BE-458A-4098-8C58-299ED8600D3E}" srcOrd="0" destOrd="0" parTransId="{0477D526-1504-4D98-828F-1C9CB2877702}" sibTransId="{98C0E6B1-7F64-445F-952A-F96E4B54C9DA}"/>
    <dgm:cxn modelId="{F0360258-D0B9-47A1-B780-0D20E4BFD09C}" type="presOf" srcId="{064FD3A2-AC43-46CC-88F6-B06B9324DF5D}" destId="{A7794848-78F8-4572-AAEF-258270A28543}" srcOrd="0" destOrd="0" presId="urn:microsoft.com/office/officeart/2005/8/layout/process3"/>
    <dgm:cxn modelId="{D0983584-712E-4666-A6D3-4A2B43CB0097}" type="presOf" srcId="{284CD728-C128-483D-8E70-4E9C1AD87DB3}" destId="{C865C6C4-9B7E-4591-88E0-6C6875E32093}" srcOrd="0" destOrd="2" presId="urn:microsoft.com/office/officeart/2005/8/layout/process3"/>
    <dgm:cxn modelId="{E1AC6394-41E1-4537-A5C3-2E81E87F621A}" type="presOf" srcId="{1169C5BE-458A-4098-8C58-299ED8600D3E}" destId="{C865C6C4-9B7E-4591-88E0-6C6875E32093}" srcOrd="0" destOrd="0" presId="urn:microsoft.com/office/officeart/2005/8/layout/process3"/>
    <dgm:cxn modelId="{5198C1A4-1410-4F9E-99B0-6F9C1220806B}" type="presOf" srcId="{D34AF15B-7033-4D49-9B24-80167C678F10}" destId="{9D89FC9D-C503-49A0-B938-9B776099D154}" srcOrd="0" destOrd="0" presId="urn:microsoft.com/office/officeart/2005/8/layout/process3"/>
    <dgm:cxn modelId="{F621ABB1-9471-4CAC-80FD-5912D74A8798}" srcId="{F584FE90-E8E8-4A0E-9FEA-F7AE0CB1EAFD}" destId="{4810031D-FC7A-46E5-B379-C45BEB49ACDB}" srcOrd="1" destOrd="0" parTransId="{7C9B4526-42BD-4088-AA58-30FAE14FF042}" sibTransId="{238F6A70-D156-41CE-BB3E-96577F6C969D}"/>
    <dgm:cxn modelId="{8F2F48B4-7610-4C1A-AC74-7792AAFC5ED5}" type="presOf" srcId="{609259C0-6A31-405E-80BA-EA0F7518588B}" destId="{29AF064B-46E5-4A31-A65F-DF0E44427122}" srcOrd="1" destOrd="0" presId="urn:microsoft.com/office/officeart/2005/8/layout/process3"/>
    <dgm:cxn modelId="{0E8999B8-658A-47FC-A7AF-D8A76645450A}" srcId="{D34AF15B-7033-4D49-9B24-80167C678F10}" destId="{9E50D667-23DB-43A5-B92E-D33CF07963D5}" srcOrd="1" destOrd="0" parTransId="{1471ECF2-6E29-4B85-A02B-52A9F946B5C4}" sibTransId="{C1209115-CEC9-4D01-B9CB-48CEE49DF700}"/>
    <dgm:cxn modelId="{43742ABA-EB5F-4485-9A8B-3E6E23F1E9EE}" srcId="{064FD3A2-AC43-46CC-88F6-B06B9324DF5D}" destId="{F584FE90-E8E8-4A0E-9FEA-F7AE0CB1EAFD}" srcOrd="0" destOrd="0" parTransId="{0D3B0520-6AFD-477D-8D07-171A39ECE745}" sibTransId="{609259C0-6A31-405E-80BA-EA0F7518588B}"/>
    <dgm:cxn modelId="{405252D4-E62F-43A3-9476-893790419323}" type="presOf" srcId="{F584FE90-E8E8-4A0E-9FEA-F7AE0CB1EAFD}" destId="{E20381BE-B119-4BF8-A979-5F7237753DBF}" srcOrd="1" destOrd="0" presId="urn:microsoft.com/office/officeart/2005/8/layout/process3"/>
    <dgm:cxn modelId="{CC9DE5DE-5663-4ED4-B02D-E9C25E0D1198}" type="presOf" srcId="{D34AF15B-7033-4D49-9B24-80167C678F10}" destId="{5D50DD54-5702-47A1-9A99-264866007086}" srcOrd="1" destOrd="0" presId="urn:microsoft.com/office/officeart/2005/8/layout/process3"/>
    <dgm:cxn modelId="{04CC7AF9-842F-488C-93BC-3BF7A67F72DB}" srcId="{D34AF15B-7033-4D49-9B24-80167C678F10}" destId="{28E65B3F-873C-4457-B7D2-A734A33B8904}" srcOrd="2" destOrd="0" parTransId="{480BA5F8-E357-4D29-B513-71434E538B1B}" sibTransId="{F94E987B-4C68-4178-A317-72B21291D1B1}"/>
    <dgm:cxn modelId="{370CF6FA-EEE0-44DB-86AF-AB4855519898}" srcId="{F584FE90-E8E8-4A0E-9FEA-F7AE0CB1EAFD}" destId="{284CD728-C128-483D-8E70-4E9C1AD87DB3}" srcOrd="2" destOrd="0" parTransId="{EC222C0D-7289-4BBC-95BC-669FD17888AF}" sibTransId="{F653495B-7547-40CA-BDEA-5FD9150D6549}"/>
    <dgm:cxn modelId="{C33E38F1-4AAA-4DD7-A1A5-4342C00E295E}" type="presParOf" srcId="{A7794848-78F8-4572-AAEF-258270A28543}" destId="{7FD4BB48-A1AC-480C-9D35-1C5BFF51F728}" srcOrd="0" destOrd="0" presId="urn:microsoft.com/office/officeart/2005/8/layout/process3"/>
    <dgm:cxn modelId="{9BD6E4F7-E9E2-44E2-8373-8CC38548E89D}" type="presParOf" srcId="{7FD4BB48-A1AC-480C-9D35-1C5BFF51F728}" destId="{077180FE-0E3F-4994-98BC-2D4F3BBC939E}" srcOrd="0" destOrd="0" presId="urn:microsoft.com/office/officeart/2005/8/layout/process3"/>
    <dgm:cxn modelId="{ECC077EB-6799-4557-8589-6AC4F7013445}" type="presParOf" srcId="{7FD4BB48-A1AC-480C-9D35-1C5BFF51F728}" destId="{E20381BE-B119-4BF8-A979-5F7237753DBF}" srcOrd="1" destOrd="0" presId="urn:microsoft.com/office/officeart/2005/8/layout/process3"/>
    <dgm:cxn modelId="{8B7A1488-CF39-4D38-90F6-261E6A942A9C}" type="presParOf" srcId="{7FD4BB48-A1AC-480C-9D35-1C5BFF51F728}" destId="{C865C6C4-9B7E-4591-88E0-6C6875E32093}" srcOrd="2" destOrd="0" presId="urn:microsoft.com/office/officeart/2005/8/layout/process3"/>
    <dgm:cxn modelId="{FC0A8CA6-6AFB-4CC7-B650-2C9D44E4913F}" type="presParOf" srcId="{A7794848-78F8-4572-AAEF-258270A28543}" destId="{A7218CDA-38F2-4F11-B161-45C35E0BD3AE}" srcOrd="1" destOrd="0" presId="urn:microsoft.com/office/officeart/2005/8/layout/process3"/>
    <dgm:cxn modelId="{251C7BF8-5082-4EA5-BAF5-01ACF3E8BF6C}" type="presParOf" srcId="{A7218CDA-38F2-4F11-B161-45C35E0BD3AE}" destId="{29AF064B-46E5-4A31-A65F-DF0E44427122}" srcOrd="0" destOrd="0" presId="urn:microsoft.com/office/officeart/2005/8/layout/process3"/>
    <dgm:cxn modelId="{55E5C025-4CB3-42F8-8A88-B0B8844ECB3C}" type="presParOf" srcId="{A7794848-78F8-4572-AAEF-258270A28543}" destId="{CDEFD150-7582-417A-B695-ED056D0CA84C}" srcOrd="2" destOrd="0" presId="urn:microsoft.com/office/officeart/2005/8/layout/process3"/>
    <dgm:cxn modelId="{1781DB03-ED59-44CA-AFF0-8D0B093773D2}" type="presParOf" srcId="{CDEFD150-7582-417A-B695-ED056D0CA84C}" destId="{9D89FC9D-C503-49A0-B938-9B776099D154}" srcOrd="0" destOrd="0" presId="urn:microsoft.com/office/officeart/2005/8/layout/process3"/>
    <dgm:cxn modelId="{684B0A04-0F40-4E61-BEFD-2D9B763C8F6C}" type="presParOf" srcId="{CDEFD150-7582-417A-B695-ED056D0CA84C}" destId="{5D50DD54-5702-47A1-9A99-264866007086}" srcOrd="1" destOrd="0" presId="urn:microsoft.com/office/officeart/2005/8/layout/process3"/>
    <dgm:cxn modelId="{BE882F87-9283-4875-9332-ABA50D4F7F34}" type="presParOf" srcId="{CDEFD150-7582-417A-B695-ED056D0CA84C}" destId="{808C9162-F16E-42E3-A27B-F5C9C28D1F9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18440D8-4B99-4C9E-AEE3-5809D9BBA1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A29B349-42DF-4CDC-AA77-396498DEAC76}">
      <dgm:prSet/>
      <dgm:spPr/>
      <dgm:t>
        <a:bodyPr/>
        <a:lstStyle/>
        <a:p>
          <a:pPr>
            <a:lnSpc>
              <a:spcPct val="100000"/>
            </a:lnSpc>
          </a:pPr>
          <a:r>
            <a:rPr lang="en-US">
              <a:solidFill>
                <a:schemeClr val="bg1"/>
              </a:solidFill>
            </a:rPr>
            <a:t>100s of services</a:t>
          </a:r>
        </a:p>
      </dgm:t>
    </dgm:pt>
    <dgm:pt modelId="{DB3E8F27-12C0-4399-A858-B7B5FDFD1B98}" type="parTrans" cxnId="{4E1BB4E3-0A05-4696-97A7-E3D36E6B3E29}">
      <dgm:prSet/>
      <dgm:spPr/>
      <dgm:t>
        <a:bodyPr/>
        <a:lstStyle/>
        <a:p>
          <a:endParaRPr lang="en-US">
            <a:solidFill>
              <a:schemeClr val="bg1"/>
            </a:solidFill>
          </a:endParaRPr>
        </a:p>
      </dgm:t>
    </dgm:pt>
    <dgm:pt modelId="{00A65617-2CEB-4EB5-8CF5-D1F34A44EAE2}" type="sibTrans" cxnId="{4E1BB4E3-0A05-4696-97A7-E3D36E6B3E29}">
      <dgm:prSet/>
      <dgm:spPr/>
      <dgm:t>
        <a:bodyPr/>
        <a:lstStyle/>
        <a:p>
          <a:endParaRPr lang="en-US">
            <a:solidFill>
              <a:schemeClr val="bg1"/>
            </a:solidFill>
          </a:endParaRPr>
        </a:p>
      </dgm:t>
    </dgm:pt>
    <dgm:pt modelId="{1FAD1AB9-D97D-48E9-B087-0CA04A95DAFB}">
      <dgm:prSet/>
      <dgm:spPr/>
      <dgm:t>
        <a:bodyPr/>
        <a:lstStyle/>
        <a:p>
          <a:pPr>
            <a:lnSpc>
              <a:spcPct val="100000"/>
            </a:lnSpc>
          </a:pPr>
          <a:r>
            <a:rPr lang="en-GB">
              <a:solidFill>
                <a:schemeClr val="bg1"/>
              </a:solidFill>
            </a:rPr>
            <a:t>Complexity</a:t>
          </a:r>
          <a:endParaRPr lang="en-US">
            <a:solidFill>
              <a:schemeClr val="bg1"/>
            </a:solidFill>
          </a:endParaRPr>
        </a:p>
      </dgm:t>
    </dgm:pt>
    <dgm:pt modelId="{C58EC7A0-3687-459A-9688-824D5DB7B437}" type="parTrans" cxnId="{633179E7-77AB-4EB6-8320-F87D48DDBD1B}">
      <dgm:prSet/>
      <dgm:spPr/>
      <dgm:t>
        <a:bodyPr/>
        <a:lstStyle/>
        <a:p>
          <a:endParaRPr lang="en-US">
            <a:solidFill>
              <a:schemeClr val="bg1"/>
            </a:solidFill>
          </a:endParaRPr>
        </a:p>
      </dgm:t>
    </dgm:pt>
    <dgm:pt modelId="{DFB39BF9-3A78-44A7-BF81-E843B91AA70B}" type="sibTrans" cxnId="{633179E7-77AB-4EB6-8320-F87D48DDBD1B}">
      <dgm:prSet/>
      <dgm:spPr/>
      <dgm:t>
        <a:bodyPr/>
        <a:lstStyle/>
        <a:p>
          <a:endParaRPr lang="en-US">
            <a:solidFill>
              <a:schemeClr val="bg1"/>
            </a:solidFill>
          </a:endParaRPr>
        </a:p>
      </dgm:t>
    </dgm:pt>
    <dgm:pt modelId="{EB066F99-F41E-4A6B-BF49-8B54C0CB69AB}">
      <dgm:prSet/>
      <dgm:spPr/>
      <dgm:t>
        <a:bodyPr/>
        <a:lstStyle/>
        <a:p>
          <a:pPr algn="l">
            <a:lnSpc>
              <a:spcPct val="100000"/>
            </a:lnSpc>
          </a:pPr>
          <a:r>
            <a:rPr lang="en-GB">
              <a:solidFill>
                <a:schemeClr val="bg1"/>
              </a:solidFill>
            </a:rPr>
            <a:t>Technology Stack</a:t>
          </a:r>
          <a:endParaRPr lang="en-US">
            <a:solidFill>
              <a:schemeClr val="bg1"/>
            </a:solidFill>
          </a:endParaRPr>
        </a:p>
      </dgm:t>
    </dgm:pt>
    <dgm:pt modelId="{327FD7E0-1773-424C-A394-5CDDF5B78A9D}" type="parTrans" cxnId="{CB0C9CB0-223C-4210-BDC9-A3C2589FB79C}">
      <dgm:prSet/>
      <dgm:spPr/>
      <dgm:t>
        <a:bodyPr/>
        <a:lstStyle/>
        <a:p>
          <a:endParaRPr lang="en-US">
            <a:solidFill>
              <a:schemeClr val="bg1"/>
            </a:solidFill>
          </a:endParaRPr>
        </a:p>
      </dgm:t>
    </dgm:pt>
    <dgm:pt modelId="{065EA69B-3910-46AC-9C12-5FF043539CDF}" type="sibTrans" cxnId="{CB0C9CB0-223C-4210-BDC9-A3C2589FB79C}">
      <dgm:prSet/>
      <dgm:spPr/>
      <dgm:t>
        <a:bodyPr/>
        <a:lstStyle/>
        <a:p>
          <a:endParaRPr lang="en-US">
            <a:solidFill>
              <a:schemeClr val="bg1"/>
            </a:solidFill>
          </a:endParaRPr>
        </a:p>
      </dgm:t>
    </dgm:pt>
    <dgm:pt modelId="{EF2FB49B-37A7-457E-B51B-2125617B1BCB}">
      <dgm:prSet/>
      <dgm:spPr/>
      <dgm:t>
        <a:bodyPr/>
        <a:lstStyle/>
        <a:p>
          <a:pPr algn="l">
            <a:lnSpc>
              <a:spcPct val="100000"/>
            </a:lnSpc>
          </a:pPr>
          <a:r>
            <a:rPr lang="en-GB">
              <a:solidFill>
                <a:schemeClr val="bg1"/>
              </a:solidFill>
            </a:rPr>
            <a:t>Homegrown / Commercial</a:t>
          </a:r>
          <a:endParaRPr lang="en-US">
            <a:solidFill>
              <a:schemeClr val="bg1"/>
            </a:solidFill>
          </a:endParaRPr>
        </a:p>
      </dgm:t>
    </dgm:pt>
    <dgm:pt modelId="{21CF2D4B-F498-4B7F-8160-253422C378C8}" type="parTrans" cxnId="{6AF949C1-03F1-4F5E-B9CF-C096CCD5359A}">
      <dgm:prSet/>
      <dgm:spPr/>
      <dgm:t>
        <a:bodyPr/>
        <a:lstStyle/>
        <a:p>
          <a:endParaRPr lang="en-US">
            <a:solidFill>
              <a:schemeClr val="bg1"/>
            </a:solidFill>
          </a:endParaRPr>
        </a:p>
      </dgm:t>
    </dgm:pt>
    <dgm:pt modelId="{8B824142-C2B7-441C-8A48-E4810D3CFD6B}" type="sibTrans" cxnId="{6AF949C1-03F1-4F5E-B9CF-C096CCD5359A}">
      <dgm:prSet/>
      <dgm:spPr/>
      <dgm:t>
        <a:bodyPr/>
        <a:lstStyle/>
        <a:p>
          <a:endParaRPr lang="en-US">
            <a:solidFill>
              <a:schemeClr val="bg1"/>
            </a:solidFill>
          </a:endParaRPr>
        </a:p>
      </dgm:t>
    </dgm:pt>
    <dgm:pt modelId="{2AF34465-EDA6-452D-BE43-E7548B71F1F1}" type="pres">
      <dgm:prSet presAssocID="{718440D8-4B99-4C9E-AEE3-5809D9BBA1B5}" presName="root" presStyleCnt="0">
        <dgm:presLayoutVars>
          <dgm:dir/>
          <dgm:resizeHandles val="exact"/>
        </dgm:presLayoutVars>
      </dgm:prSet>
      <dgm:spPr/>
    </dgm:pt>
    <dgm:pt modelId="{6F293B5C-B068-46B4-8130-9C194FDA8F09}" type="pres">
      <dgm:prSet presAssocID="{2A29B349-42DF-4CDC-AA77-396498DEAC76}" presName="compNode" presStyleCnt="0"/>
      <dgm:spPr/>
    </dgm:pt>
    <dgm:pt modelId="{0C164E09-75B0-4423-A30F-A4CAF69B123A}" type="pres">
      <dgm:prSet presAssocID="{2A29B349-42DF-4CDC-AA77-396498DEAC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6CC3338-A190-4698-9EF0-665DD8E86DA7}" type="pres">
      <dgm:prSet presAssocID="{2A29B349-42DF-4CDC-AA77-396498DEAC76}" presName="spaceRect" presStyleCnt="0"/>
      <dgm:spPr/>
    </dgm:pt>
    <dgm:pt modelId="{6769E427-ECDA-4C6D-869A-8DA0E6CDD52A}" type="pres">
      <dgm:prSet presAssocID="{2A29B349-42DF-4CDC-AA77-396498DEAC76}" presName="textRect" presStyleLbl="revTx" presStyleIdx="0" presStyleCnt="4">
        <dgm:presLayoutVars>
          <dgm:chMax val="1"/>
          <dgm:chPref val="1"/>
        </dgm:presLayoutVars>
      </dgm:prSet>
      <dgm:spPr/>
    </dgm:pt>
    <dgm:pt modelId="{DCEAA825-1926-49A7-B381-199B3F48BB0B}" type="pres">
      <dgm:prSet presAssocID="{00A65617-2CEB-4EB5-8CF5-D1F34A44EAE2}" presName="sibTrans" presStyleCnt="0"/>
      <dgm:spPr/>
    </dgm:pt>
    <dgm:pt modelId="{FABF61B5-EF5A-4EFB-A96B-D896AFA674EE}" type="pres">
      <dgm:prSet presAssocID="{1FAD1AB9-D97D-48E9-B087-0CA04A95DAFB}" presName="compNode" presStyleCnt="0"/>
      <dgm:spPr/>
    </dgm:pt>
    <dgm:pt modelId="{17E7D5C5-9E03-446B-8D5F-360105529754}" type="pres">
      <dgm:prSet presAssocID="{1FAD1AB9-D97D-48E9-B087-0CA04A95DAF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ceberg with solid fill"/>
        </a:ext>
      </dgm:extLst>
    </dgm:pt>
    <dgm:pt modelId="{70D5AFE6-43AE-4808-BC33-733AC83F76AE}" type="pres">
      <dgm:prSet presAssocID="{1FAD1AB9-D97D-48E9-B087-0CA04A95DAFB}" presName="spaceRect" presStyleCnt="0"/>
      <dgm:spPr/>
    </dgm:pt>
    <dgm:pt modelId="{1B6EA708-45F3-4B47-BDFB-22E9CF2344D6}" type="pres">
      <dgm:prSet presAssocID="{1FAD1AB9-D97D-48E9-B087-0CA04A95DAFB}" presName="textRect" presStyleLbl="revTx" presStyleIdx="1" presStyleCnt="4">
        <dgm:presLayoutVars>
          <dgm:chMax val="1"/>
          <dgm:chPref val="1"/>
        </dgm:presLayoutVars>
      </dgm:prSet>
      <dgm:spPr/>
    </dgm:pt>
    <dgm:pt modelId="{16BBFDA0-013D-4F86-AF98-A6EDCEC1B7D8}" type="pres">
      <dgm:prSet presAssocID="{DFB39BF9-3A78-44A7-BF81-E843B91AA70B}" presName="sibTrans" presStyleCnt="0"/>
      <dgm:spPr/>
    </dgm:pt>
    <dgm:pt modelId="{0FF17D5F-62AB-42CF-A49B-45AD20370609}" type="pres">
      <dgm:prSet presAssocID="{EB066F99-F41E-4A6B-BF49-8B54C0CB69AB}" presName="compNode" presStyleCnt="0"/>
      <dgm:spPr/>
    </dgm:pt>
    <dgm:pt modelId="{DB7583DD-522D-48E0-9AEC-292C4425222C}" type="pres">
      <dgm:prSet presAssocID="{EB066F99-F41E-4A6B-BF49-8B54C0CB69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8CD68C8-F0DB-4D14-99CB-FFF457F31105}" type="pres">
      <dgm:prSet presAssocID="{EB066F99-F41E-4A6B-BF49-8B54C0CB69AB}" presName="spaceRect" presStyleCnt="0"/>
      <dgm:spPr/>
    </dgm:pt>
    <dgm:pt modelId="{83A1D7C1-FE39-41BD-8E8A-0FBB0CE6BFDE}" type="pres">
      <dgm:prSet presAssocID="{EB066F99-F41E-4A6B-BF49-8B54C0CB69AB}" presName="textRect" presStyleLbl="revTx" presStyleIdx="2" presStyleCnt="4" custLinFactNeighborX="17099">
        <dgm:presLayoutVars>
          <dgm:chMax val="1"/>
          <dgm:chPref val="1"/>
        </dgm:presLayoutVars>
      </dgm:prSet>
      <dgm:spPr/>
    </dgm:pt>
    <dgm:pt modelId="{56C3DCF7-0789-47BC-ACD7-FE289CC6835F}" type="pres">
      <dgm:prSet presAssocID="{065EA69B-3910-46AC-9C12-5FF043539CDF}" presName="sibTrans" presStyleCnt="0"/>
      <dgm:spPr/>
    </dgm:pt>
    <dgm:pt modelId="{030FBAFA-BD42-43A7-A53A-2AE8AF48D9DD}" type="pres">
      <dgm:prSet presAssocID="{EF2FB49B-37A7-457E-B51B-2125617B1BCB}" presName="compNode" presStyleCnt="0"/>
      <dgm:spPr/>
    </dgm:pt>
    <dgm:pt modelId="{80C74D45-414F-4C18-A6E8-4E2C9F4FF149}" type="pres">
      <dgm:prSet presAssocID="{EF2FB49B-37A7-457E-B51B-2125617B1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C9668CE5-AB32-4CA7-A1DD-FB113396B2FD}" type="pres">
      <dgm:prSet presAssocID="{EF2FB49B-37A7-457E-B51B-2125617B1BCB}" presName="spaceRect" presStyleCnt="0"/>
      <dgm:spPr/>
    </dgm:pt>
    <dgm:pt modelId="{53FB0908-2F7D-4BEE-BFC8-2EEB09000412}" type="pres">
      <dgm:prSet presAssocID="{EF2FB49B-37A7-457E-B51B-2125617B1BCB}" presName="textRect" presStyleLbl="revTx" presStyleIdx="3" presStyleCnt="4" custLinFactNeighborX="19684">
        <dgm:presLayoutVars>
          <dgm:chMax val="1"/>
          <dgm:chPref val="1"/>
        </dgm:presLayoutVars>
      </dgm:prSet>
      <dgm:spPr/>
    </dgm:pt>
  </dgm:ptLst>
  <dgm:cxnLst>
    <dgm:cxn modelId="{76BE7A09-1181-420A-9C87-7EFBE0F13CD0}" type="presOf" srcId="{2A29B349-42DF-4CDC-AA77-396498DEAC76}" destId="{6769E427-ECDA-4C6D-869A-8DA0E6CDD52A}" srcOrd="0" destOrd="0" presId="urn:microsoft.com/office/officeart/2018/2/layout/IconLabelList"/>
    <dgm:cxn modelId="{AA3F6921-63C6-4ABD-B7B9-CC3EE73A48FE}" type="presOf" srcId="{1FAD1AB9-D97D-48E9-B087-0CA04A95DAFB}" destId="{1B6EA708-45F3-4B47-BDFB-22E9CF2344D6}" srcOrd="0" destOrd="0" presId="urn:microsoft.com/office/officeart/2018/2/layout/IconLabelList"/>
    <dgm:cxn modelId="{E6B7C549-5264-4D1E-89A6-BAECB176D423}" type="presOf" srcId="{718440D8-4B99-4C9E-AEE3-5809D9BBA1B5}" destId="{2AF34465-EDA6-452D-BE43-E7548B71F1F1}" srcOrd="0" destOrd="0" presId="urn:microsoft.com/office/officeart/2018/2/layout/IconLabelList"/>
    <dgm:cxn modelId="{4FDF149C-1F01-48CB-9B62-016167D85101}" type="presOf" srcId="{EF2FB49B-37A7-457E-B51B-2125617B1BCB}" destId="{53FB0908-2F7D-4BEE-BFC8-2EEB09000412}" srcOrd="0" destOrd="0" presId="urn:microsoft.com/office/officeart/2018/2/layout/IconLabelList"/>
    <dgm:cxn modelId="{CB0C9CB0-223C-4210-BDC9-A3C2589FB79C}" srcId="{718440D8-4B99-4C9E-AEE3-5809D9BBA1B5}" destId="{EB066F99-F41E-4A6B-BF49-8B54C0CB69AB}" srcOrd="2" destOrd="0" parTransId="{327FD7E0-1773-424C-A394-5CDDF5B78A9D}" sibTransId="{065EA69B-3910-46AC-9C12-5FF043539CDF}"/>
    <dgm:cxn modelId="{6AF949C1-03F1-4F5E-B9CF-C096CCD5359A}" srcId="{718440D8-4B99-4C9E-AEE3-5809D9BBA1B5}" destId="{EF2FB49B-37A7-457E-B51B-2125617B1BCB}" srcOrd="3" destOrd="0" parTransId="{21CF2D4B-F498-4B7F-8160-253422C378C8}" sibTransId="{8B824142-C2B7-441C-8A48-E4810D3CFD6B}"/>
    <dgm:cxn modelId="{4E1BB4E3-0A05-4696-97A7-E3D36E6B3E29}" srcId="{718440D8-4B99-4C9E-AEE3-5809D9BBA1B5}" destId="{2A29B349-42DF-4CDC-AA77-396498DEAC76}" srcOrd="0" destOrd="0" parTransId="{DB3E8F27-12C0-4399-A858-B7B5FDFD1B98}" sibTransId="{00A65617-2CEB-4EB5-8CF5-D1F34A44EAE2}"/>
    <dgm:cxn modelId="{633179E7-77AB-4EB6-8320-F87D48DDBD1B}" srcId="{718440D8-4B99-4C9E-AEE3-5809D9BBA1B5}" destId="{1FAD1AB9-D97D-48E9-B087-0CA04A95DAFB}" srcOrd="1" destOrd="0" parTransId="{C58EC7A0-3687-459A-9688-824D5DB7B437}" sibTransId="{DFB39BF9-3A78-44A7-BF81-E843B91AA70B}"/>
    <dgm:cxn modelId="{143D70FB-F771-4C76-AEB6-5FAC254227F0}" type="presOf" srcId="{EB066F99-F41E-4A6B-BF49-8B54C0CB69AB}" destId="{83A1D7C1-FE39-41BD-8E8A-0FBB0CE6BFDE}" srcOrd="0" destOrd="0" presId="urn:microsoft.com/office/officeart/2018/2/layout/IconLabelList"/>
    <dgm:cxn modelId="{BC8185F9-53C7-4F10-B123-0A44E4F37502}" type="presParOf" srcId="{2AF34465-EDA6-452D-BE43-E7548B71F1F1}" destId="{6F293B5C-B068-46B4-8130-9C194FDA8F09}" srcOrd="0" destOrd="0" presId="urn:microsoft.com/office/officeart/2018/2/layout/IconLabelList"/>
    <dgm:cxn modelId="{23D09660-D219-461C-AED5-2A1812C99A4B}" type="presParOf" srcId="{6F293B5C-B068-46B4-8130-9C194FDA8F09}" destId="{0C164E09-75B0-4423-A30F-A4CAF69B123A}" srcOrd="0" destOrd="0" presId="urn:microsoft.com/office/officeart/2018/2/layout/IconLabelList"/>
    <dgm:cxn modelId="{5C08AA28-DC86-4C6B-9898-92D33E2728B7}" type="presParOf" srcId="{6F293B5C-B068-46B4-8130-9C194FDA8F09}" destId="{76CC3338-A190-4698-9EF0-665DD8E86DA7}" srcOrd="1" destOrd="0" presId="urn:microsoft.com/office/officeart/2018/2/layout/IconLabelList"/>
    <dgm:cxn modelId="{D90B968A-07C1-4E42-A202-BEA2B41A1A45}" type="presParOf" srcId="{6F293B5C-B068-46B4-8130-9C194FDA8F09}" destId="{6769E427-ECDA-4C6D-869A-8DA0E6CDD52A}" srcOrd="2" destOrd="0" presId="urn:microsoft.com/office/officeart/2018/2/layout/IconLabelList"/>
    <dgm:cxn modelId="{CF504869-DD6E-4B42-9E30-AD1CE3B67F12}" type="presParOf" srcId="{2AF34465-EDA6-452D-BE43-E7548B71F1F1}" destId="{DCEAA825-1926-49A7-B381-199B3F48BB0B}" srcOrd="1" destOrd="0" presId="urn:microsoft.com/office/officeart/2018/2/layout/IconLabelList"/>
    <dgm:cxn modelId="{C74DFED7-AA62-42AE-8FBE-AF5709B3336A}" type="presParOf" srcId="{2AF34465-EDA6-452D-BE43-E7548B71F1F1}" destId="{FABF61B5-EF5A-4EFB-A96B-D896AFA674EE}" srcOrd="2" destOrd="0" presId="urn:microsoft.com/office/officeart/2018/2/layout/IconLabelList"/>
    <dgm:cxn modelId="{2465CAEB-05C6-47E5-B750-146F29BE6847}" type="presParOf" srcId="{FABF61B5-EF5A-4EFB-A96B-D896AFA674EE}" destId="{17E7D5C5-9E03-446B-8D5F-360105529754}" srcOrd="0" destOrd="0" presId="urn:microsoft.com/office/officeart/2018/2/layout/IconLabelList"/>
    <dgm:cxn modelId="{BAF18421-7BFF-41FC-B14C-04076051FFD5}" type="presParOf" srcId="{FABF61B5-EF5A-4EFB-A96B-D896AFA674EE}" destId="{70D5AFE6-43AE-4808-BC33-733AC83F76AE}" srcOrd="1" destOrd="0" presId="urn:microsoft.com/office/officeart/2018/2/layout/IconLabelList"/>
    <dgm:cxn modelId="{FD7DF2E8-19A6-4E12-96C8-F54EBB09B183}" type="presParOf" srcId="{FABF61B5-EF5A-4EFB-A96B-D896AFA674EE}" destId="{1B6EA708-45F3-4B47-BDFB-22E9CF2344D6}" srcOrd="2" destOrd="0" presId="urn:microsoft.com/office/officeart/2018/2/layout/IconLabelList"/>
    <dgm:cxn modelId="{BC315338-2057-4963-9FD2-6B8A0FAF8DFA}" type="presParOf" srcId="{2AF34465-EDA6-452D-BE43-E7548B71F1F1}" destId="{16BBFDA0-013D-4F86-AF98-A6EDCEC1B7D8}" srcOrd="3" destOrd="0" presId="urn:microsoft.com/office/officeart/2018/2/layout/IconLabelList"/>
    <dgm:cxn modelId="{665E2E64-A33B-419F-9927-6537FAC7B7C9}" type="presParOf" srcId="{2AF34465-EDA6-452D-BE43-E7548B71F1F1}" destId="{0FF17D5F-62AB-42CF-A49B-45AD20370609}" srcOrd="4" destOrd="0" presId="urn:microsoft.com/office/officeart/2018/2/layout/IconLabelList"/>
    <dgm:cxn modelId="{FDFA5EC8-3BD9-4D14-9069-56FDAC8B3B61}" type="presParOf" srcId="{0FF17D5F-62AB-42CF-A49B-45AD20370609}" destId="{DB7583DD-522D-48E0-9AEC-292C4425222C}" srcOrd="0" destOrd="0" presId="urn:microsoft.com/office/officeart/2018/2/layout/IconLabelList"/>
    <dgm:cxn modelId="{FE3F412C-422C-4DCA-9C7D-19C3FD3B1C93}" type="presParOf" srcId="{0FF17D5F-62AB-42CF-A49B-45AD20370609}" destId="{78CD68C8-F0DB-4D14-99CB-FFF457F31105}" srcOrd="1" destOrd="0" presId="urn:microsoft.com/office/officeart/2018/2/layout/IconLabelList"/>
    <dgm:cxn modelId="{630704D7-8D50-4755-A464-AF987E3FA9A4}" type="presParOf" srcId="{0FF17D5F-62AB-42CF-A49B-45AD20370609}" destId="{83A1D7C1-FE39-41BD-8E8A-0FBB0CE6BFDE}" srcOrd="2" destOrd="0" presId="urn:microsoft.com/office/officeart/2018/2/layout/IconLabelList"/>
    <dgm:cxn modelId="{C7CE460C-E468-4BB3-AB22-C5C5BA3B1EEB}" type="presParOf" srcId="{2AF34465-EDA6-452D-BE43-E7548B71F1F1}" destId="{56C3DCF7-0789-47BC-ACD7-FE289CC6835F}" srcOrd="5" destOrd="0" presId="urn:microsoft.com/office/officeart/2018/2/layout/IconLabelList"/>
    <dgm:cxn modelId="{897FA92D-1212-46B3-9F07-7B0A3B85164B}" type="presParOf" srcId="{2AF34465-EDA6-452D-BE43-E7548B71F1F1}" destId="{030FBAFA-BD42-43A7-A53A-2AE8AF48D9DD}" srcOrd="6" destOrd="0" presId="urn:microsoft.com/office/officeart/2018/2/layout/IconLabelList"/>
    <dgm:cxn modelId="{555EFFD0-05E4-47AA-AFA9-400513102936}" type="presParOf" srcId="{030FBAFA-BD42-43A7-A53A-2AE8AF48D9DD}" destId="{80C74D45-414F-4C18-A6E8-4E2C9F4FF149}" srcOrd="0" destOrd="0" presId="urn:microsoft.com/office/officeart/2018/2/layout/IconLabelList"/>
    <dgm:cxn modelId="{68C0A390-9DDB-4566-9D16-F06D83AD6B4A}" type="presParOf" srcId="{030FBAFA-BD42-43A7-A53A-2AE8AF48D9DD}" destId="{C9668CE5-AB32-4CA7-A1DD-FB113396B2FD}" srcOrd="1" destOrd="0" presId="urn:microsoft.com/office/officeart/2018/2/layout/IconLabelList"/>
    <dgm:cxn modelId="{596AAC6D-7DEF-44F4-B4EF-237385B3DDF2}" type="presParOf" srcId="{030FBAFA-BD42-43A7-A53A-2AE8AF48D9DD}" destId="{53FB0908-2F7D-4BEE-BFC8-2EEB090004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A35CAA3-2055-4B3D-B803-505A90644AF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270CE8C1-B416-4D4B-80E6-8371A084ADA2}">
      <dgm:prSet phldrT="[Text]"/>
      <dgm:spPr/>
      <dgm:t>
        <a:bodyPr/>
        <a:lstStyle/>
        <a:p>
          <a:r>
            <a:rPr lang="en-GB">
              <a:solidFill>
                <a:schemeClr val="bg1"/>
              </a:solidFill>
            </a:rPr>
            <a:t>CDDO Level tests</a:t>
          </a:r>
        </a:p>
      </dgm:t>
    </dgm:pt>
    <dgm:pt modelId="{94F03587-DEB0-4E73-BA27-33F122FEC5CC}" type="parTrans" cxnId="{00030ECA-3B77-4161-90CE-E5F9C0F67EE0}">
      <dgm:prSet/>
      <dgm:spPr/>
      <dgm:t>
        <a:bodyPr/>
        <a:lstStyle/>
        <a:p>
          <a:endParaRPr lang="en-GB">
            <a:solidFill>
              <a:schemeClr val="bg1"/>
            </a:solidFill>
          </a:endParaRPr>
        </a:p>
      </dgm:t>
    </dgm:pt>
    <dgm:pt modelId="{BDC57139-BD86-42F0-B454-1EAB2C7FF14A}" type="sibTrans" cxnId="{00030ECA-3B77-4161-90CE-E5F9C0F67EE0}">
      <dgm:prSet/>
      <dgm:spPr/>
      <dgm:t>
        <a:bodyPr/>
        <a:lstStyle/>
        <a:p>
          <a:endParaRPr lang="en-GB">
            <a:solidFill>
              <a:schemeClr val="bg1"/>
            </a:solidFill>
          </a:endParaRPr>
        </a:p>
      </dgm:t>
    </dgm:pt>
    <dgm:pt modelId="{19E09D07-227F-4866-83DB-84632389616A}">
      <dgm:prSet phldrT="[Text]"/>
      <dgm:spPr/>
      <dgm:t>
        <a:bodyPr/>
        <a:lstStyle/>
        <a:p>
          <a:r>
            <a:rPr lang="en-GB">
              <a:solidFill>
                <a:schemeClr val="bg1"/>
              </a:solidFill>
            </a:rPr>
            <a:t>“Easy Checks”</a:t>
          </a:r>
        </a:p>
      </dgm:t>
    </dgm:pt>
    <dgm:pt modelId="{9544F4C5-4EB8-4AC3-983D-BECFEF4C723D}" type="parTrans" cxnId="{3780B4AC-0153-4F90-8CF4-2D8B7E3EAFDD}">
      <dgm:prSet/>
      <dgm:spPr/>
      <dgm:t>
        <a:bodyPr/>
        <a:lstStyle/>
        <a:p>
          <a:endParaRPr lang="en-GB">
            <a:solidFill>
              <a:schemeClr val="bg1"/>
            </a:solidFill>
          </a:endParaRPr>
        </a:p>
      </dgm:t>
    </dgm:pt>
    <dgm:pt modelId="{1DF56586-60A1-49F9-AD15-4EB68863A13A}" type="sibTrans" cxnId="{3780B4AC-0153-4F90-8CF4-2D8B7E3EAFDD}">
      <dgm:prSet/>
      <dgm:spPr/>
      <dgm:t>
        <a:bodyPr/>
        <a:lstStyle/>
        <a:p>
          <a:endParaRPr lang="en-GB">
            <a:solidFill>
              <a:schemeClr val="bg1"/>
            </a:solidFill>
          </a:endParaRPr>
        </a:p>
      </dgm:t>
    </dgm:pt>
    <dgm:pt modelId="{310248FC-2813-4C0C-9DF1-06A826D83160}">
      <dgm:prSet phldrT="[Text]"/>
      <dgm:spPr/>
      <dgm:t>
        <a:bodyPr/>
        <a:lstStyle/>
        <a:p>
          <a:r>
            <a:rPr lang="en-GB">
              <a:solidFill>
                <a:schemeClr val="bg1"/>
              </a:solidFill>
            </a:rPr>
            <a:t>More detailed testing, including with a screen reader.</a:t>
          </a:r>
        </a:p>
      </dgm:t>
    </dgm:pt>
    <dgm:pt modelId="{ABA98148-E022-499B-8031-D759DC3A1A15}" type="parTrans" cxnId="{09CE00F8-84FC-4C6A-8837-CDC40D70976F}">
      <dgm:prSet/>
      <dgm:spPr/>
      <dgm:t>
        <a:bodyPr/>
        <a:lstStyle/>
        <a:p>
          <a:endParaRPr lang="en-GB">
            <a:solidFill>
              <a:schemeClr val="bg1"/>
            </a:solidFill>
          </a:endParaRPr>
        </a:p>
      </dgm:t>
    </dgm:pt>
    <dgm:pt modelId="{D260F4E8-9445-4B1E-B611-9F1AFA38277F}" type="sibTrans" cxnId="{09CE00F8-84FC-4C6A-8837-CDC40D70976F}">
      <dgm:prSet/>
      <dgm:spPr/>
      <dgm:t>
        <a:bodyPr/>
        <a:lstStyle/>
        <a:p>
          <a:endParaRPr lang="en-GB">
            <a:solidFill>
              <a:schemeClr val="bg1"/>
            </a:solidFill>
          </a:endParaRPr>
        </a:p>
      </dgm:t>
    </dgm:pt>
    <dgm:pt modelId="{C319E83A-F3CF-433A-8F06-78D81A2840BF}">
      <dgm:prSet phldrT="[Text]"/>
      <dgm:spPr/>
      <dgm:t>
        <a:bodyPr/>
        <a:lstStyle/>
        <a:p>
          <a:r>
            <a:rPr lang="en-GB">
              <a:solidFill>
                <a:schemeClr val="bg1"/>
              </a:solidFill>
            </a:rPr>
            <a:t>Full Audit</a:t>
          </a:r>
        </a:p>
      </dgm:t>
    </dgm:pt>
    <dgm:pt modelId="{9FDB35C9-4F66-4A64-8F0D-8EAC956DD1D1}" type="parTrans" cxnId="{610B450B-DFFD-4557-A7AC-6B8651FC91FC}">
      <dgm:prSet/>
      <dgm:spPr/>
      <dgm:t>
        <a:bodyPr/>
        <a:lstStyle/>
        <a:p>
          <a:endParaRPr lang="en-GB">
            <a:solidFill>
              <a:schemeClr val="bg1"/>
            </a:solidFill>
          </a:endParaRPr>
        </a:p>
      </dgm:t>
    </dgm:pt>
    <dgm:pt modelId="{C5EF9B70-F6D8-48EC-9351-5AE94ED2E20B}" type="sibTrans" cxnId="{610B450B-DFFD-4557-A7AC-6B8651FC91FC}">
      <dgm:prSet/>
      <dgm:spPr/>
      <dgm:t>
        <a:bodyPr/>
        <a:lstStyle/>
        <a:p>
          <a:endParaRPr lang="en-GB">
            <a:solidFill>
              <a:schemeClr val="bg1"/>
            </a:solidFill>
          </a:endParaRPr>
        </a:p>
      </dgm:t>
    </dgm:pt>
    <dgm:pt modelId="{220B14C3-BF61-4503-93AA-DF52B9146591}">
      <dgm:prSet phldrT="[Text]"/>
      <dgm:spPr/>
      <dgm:t>
        <a:bodyPr/>
        <a:lstStyle/>
        <a:p>
          <a:r>
            <a:rPr lang="en-GB">
              <a:solidFill>
                <a:schemeClr val="bg1"/>
              </a:solidFill>
            </a:rPr>
            <a:t>Baseline minimum for accessibility statement</a:t>
          </a:r>
        </a:p>
      </dgm:t>
    </dgm:pt>
    <dgm:pt modelId="{A75E86F2-4FB3-49F8-80F6-4C13DF27EBE7}" type="parTrans" cxnId="{40BC4DAE-3AF6-4650-AB40-E426C3B36064}">
      <dgm:prSet/>
      <dgm:spPr/>
      <dgm:t>
        <a:bodyPr/>
        <a:lstStyle/>
        <a:p>
          <a:endParaRPr lang="en-GB"/>
        </a:p>
      </dgm:t>
    </dgm:pt>
    <dgm:pt modelId="{B805754B-D794-499C-B58E-ECD358947D47}" type="sibTrans" cxnId="{40BC4DAE-3AF6-4650-AB40-E426C3B36064}">
      <dgm:prSet/>
      <dgm:spPr/>
      <dgm:t>
        <a:bodyPr/>
        <a:lstStyle/>
        <a:p>
          <a:endParaRPr lang="en-GB"/>
        </a:p>
      </dgm:t>
    </dgm:pt>
    <dgm:pt modelId="{CE72FD2C-8ED2-4F75-91C9-D6D843427B78}">
      <dgm:prSet phldrT="[Text]"/>
      <dgm:spPr/>
      <dgm:t>
        <a:bodyPr/>
        <a:lstStyle/>
        <a:p>
          <a:r>
            <a:rPr lang="en-GB">
              <a:solidFill>
                <a:schemeClr val="bg1"/>
              </a:solidFill>
            </a:rPr>
            <a:t>Using WCAG-EM process.</a:t>
          </a:r>
        </a:p>
      </dgm:t>
    </dgm:pt>
    <dgm:pt modelId="{10631A10-B8A3-4CEF-8F3D-185D5CF3B034}" type="parTrans" cxnId="{C9D8D0F7-6B16-4239-865F-009486D589B8}">
      <dgm:prSet/>
      <dgm:spPr/>
      <dgm:t>
        <a:bodyPr/>
        <a:lstStyle/>
        <a:p>
          <a:endParaRPr lang="en-GB"/>
        </a:p>
      </dgm:t>
    </dgm:pt>
    <dgm:pt modelId="{D7720AC2-B7FF-4F83-A151-0172A4A7A2F6}" type="sibTrans" cxnId="{C9D8D0F7-6B16-4239-865F-009486D589B8}">
      <dgm:prSet/>
      <dgm:spPr/>
      <dgm:t>
        <a:bodyPr/>
        <a:lstStyle/>
        <a:p>
          <a:endParaRPr lang="en-GB"/>
        </a:p>
      </dgm:t>
    </dgm:pt>
    <dgm:pt modelId="{D6518883-E056-450A-9AA7-B3589B2584F1}" type="pres">
      <dgm:prSet presAssocID="{6A35CAA3-2055-4B3D-B803-505A90644AF4}" presName="rootnode" presStyleCnt="0">
        <dgm:presLayoutVars>
          <dgm:chMax/>
          <dgm:chPref/>
          <dgm:dir/>
          <dgm:animLvl val="lvl"/>
        </dgm:presLayoutVars>
      </dgm:prSet>
      <dgm:spPr/>
    </dgm:pt>
    <dgm:pt modelId="{7A30EF53-43FF-4EE4-AB92-A5457CA50468}" type="pres">
      <dgm:prSet presAssocID="{270CE8C1-B416-4D4B-80E6-8371A084ADA2}" presName="composite" presStyleCnt="0"/>
      <dgm:spPr/>
    </dgm:pt>
    <dgm:pt modelId="{2D5C43E9-C024-4FF8-96F1-2953085A9D7C}" type="pres">
      <dgm:prSet presAssocID="{270CE8C1-B416-4D4B-80E6-8371A084ADA2}" presName="LShape" presStyleLbl="alignNode1" presStyleIdx="0" presStyleCnt="7"/>
      <dgm:spPr/>
    </dgm:pt>
    <dgm:pt modelId="{9D01E83F-7F9C-4989-BD58-EDF1980091EF}" type="pres">
      <dgm:prSet presAssocID="{270CE8C1-B416-4D4B-80E6-8371A084ADA2}" presName="ParentText" presStyleLbl="revTx" presStyleIdx="0" presStyleCnt="4">
        <dgm:presLayoutVars>
          <dgm:chMax val="0"/>
          <dgm:chPref val="0"/>
          <dgm:bulletEnabled val="1"/>
        </dgm:presLayoutVars>
      </dgm:prSet>
      <dgm:spPr/>
    </dgm:pt>
    <dgm:pt modelId="{B227E8BF-5DC7-4B77-8FE8-14F14753360C}" type="pres">
      <dgm:prSet presAssocID="{270CE8C1-B416-4D4B-80E6-8371A084ADA2}" presName="Triangle" presStyleLbl="alignNode1" presStyleIdx="1" presStyleCnt="7"/>
      <dgm:spPr/>
    </dgm:pt>
    <dgm:pt modelId="{7AD54885-BFF8-43B3-B204-E2B29241F22C}" type="pres">
      <dgm:prSet presAssocID="{BDC57139-BD86-42F0-B454-1EAB2C7FF14A}" presName="sibTrans" presStyleCnt="0"/>
      <dgm:spPr/>
    </dgm:pt>
    <dgm:pt modelId="{AF966264-0828-413E-B39F-ED5E677150A8}" type="pres">
      <dgm:prSet presAssocID="{BDC57139-BD86-42F0-B454-1EAB2C7FF14A}" presName="space" presStyleCnt="0"/>
      <dgm:spPr/>
    </dgm:pt>
    <dgm:pt modelId="{9D640B89-4FF3-4696-9D22-78BF1E0EC9C2}" type="pres">
      <dgm:prSet presAssocID="{19E09D07-227F-4866-83DB-84632389616A}" presName="composite" presStyleCnt="0"/>
      <dgm:spPr/>
    </dgm:pt>
    <dgm:pt modelId="{C3855CE1-FFB8-4A43-9D4D-A7637F5C2809}" type="pres">
      <dgm:prSet presAssocID="{19E09D07-227F-4866-83DB-84632389616A}" presName="LShape" presStyleLbl="alignNode1" presStyleIdx="2" presStyleCnt="7"/>
      <dgm:spPr/>
    </dgm:pt>
    <dgm:pt modelId="{58E92680-D3E6-4378-9494-72AD2CFA2D3E}" type="pres">
      <dgm:prSet presAssocID="{19E09D07-227F-4866-83DB-84632389616A}" presName="ParentText" presStyleLbl="revTx" presStyleIdx="1" presStyleCnt="4">
        <dgm:presLayoutVars>
          <dgm:chMax val="0"/>
          <dgm:chPref val="0"/>
          <dgm:bulletEnabled val="1"/>
        </dgm:presLayoutVars>
      </dgm:prSet>
      <dgm:spPr/>
    </dgm:pt>
    <dgm:pt modelId="{EECDA5F1-06DC-4B61-B29C-145852F4DEF1}" type="pres">
      <dgm:prSet presAssocID="{19E09D07-227F-4866-83DB-84632389616A}" presName="Triangle" presStyleLbl="alignNode1" presStyleIdx="3" presStyleCnt="7"/>
      <dgm:spPr/>
    </dgm:pt>
    <dgm:pt modelId="{560E76EE-8DBD-4D14-85AA-A4A4B709E8E3}" type="pres">
      <dgm:prSet presAssocID="{1DF56586-60A1-49F9-AD15-4EB68863A13A}" presName="sibTrans" presStyleCnt="0"/>
      <dgm:spPr/>
    </dgm:pt>
    <dgm:pt modelId="{0B3A9D8F-246F-4E82-82A7-22CA8A1E4573}" type="pres">
      <dgm:prSet presAssocID="{1DF56586-60A1-49F9-AD15-4EB68863A13A}" presName="space" presStyleCnt="0"/>
      <dgm:spPr/>
    </dgm:pt>
    <dgm:pt modelId="{B44D411E-0809-47FB-BA9A-16D864C53FF7}" type="pres">
      <dgm:prSet presAssocID="{310248FC-2813-4C0C-9DF1-06A826D83160}" presName="composite" presStyleCnt="0"/>
      <dgm:spPr/>
    </dgm:pt>
    <dgm:pt modelId="{884837A6-360E-41F7-A377-2F1674FD469F}" type="pres">
      <dgm:prSet presAssocID="{310248FC-2813-4C0C-9DF1-06A826D83160}" presName="LShape" presStyleLbl="alignNode1" presStyleIdx="4" presStyleCnt="7"/>
      <dgm:spPr/>
    </dgm:pt>
    <dgm:pt modelId="{6DAAF8CA-FFEA-4A1F-BD19-A5BD39CE09B2}" type="pres">
      <dgm:prSet presAssocID="{310248FC-2813-4C0C-9DF1-06A826D83160}" presName="ParentText" presStyleLbl="revTx" presStyleIdx="2" presStyleCnt="4">
        <dgm:presLayoutVars>
          <dgm:chMax val="0"/>
          <dgm:chPref val="0"/>
          <dgm:bulletEnabled val="1"/>
        </dgm:presLayoutVars>
      </dgm:prSet>
      <dgm:spPr/>
    </dgm:pt>
    <dgm:pt modelId="{6D09CE7A-4E37-472E-9FEB-240B55479D0A}" type="pres">
      <dgm:prSet presAssocID="{310248FC-2813-4C0C-9DF1-06A826D83160}" presName="Triangle" presStyleLbl="alignNode1" presStyleIdx="5" presStyleCnt="7"/>
      <dgm:spPr/>
    </dgm:pt>
    <dgm:pt modelId="{96FE5745-D6CE-4E8A-A875-92023BD91898}" type="pres">
      <dgm:prSet presAssocID="{D260F4E8-9445-4B1E-B611-9F1AFA38277F}" presName="sibTrans" presStyleCnt="0"/>
      <dgm:spPr/>
    </dgm:pt>
    <dgm:pt modelId="{9D27E15A-C862-4CC5-8AEF-4B221381222E}" type="pres">
      <dgm:prSet presAssocID="{D260F4E8-9445-4B1E-B611-9F1AFA38277F}" presName="space" presStyleCnt="0"/>
      <dgm:spPr/>
    </dgm:pt>
    <dgm:pt modelId="{F70F4FA8-F0D0-4973-A0E8-37A4690EF8B8}" type="pres">
      <dgm:prSet presAssocID="{C319E83A-F3CF-433A-8F06-78D81A2840BF}" presName="composite" presStyleCnt="0"/>
      <dgm:spPr/>
    </dgm:pt>
    <dgm:pt modelId="{3BC0DC87-44CB-400E-A17D-062BF0273885}" type="pres">
      <dgm:prSet presAssocID="{C319E83A-F3CF-433A-8F06-78D81A2840BF}" presName="LShape" presStyleLbl="alignNode1" presStyleIdx="6" presStyleCnt="7"/>
      <dgm:spPr/>
    </dgm:pt>
    <dgm:pt modelId="{1AE067F1-0C94-4FC4-AA24-5476C7283B02}" type="pres">
      <dgm:prSet presAssocID="{C319E83A-F3CF-433A-8F06-78D81A2840BF}" presName="ParentText" presStyleLbl="revTx" presStyleIdx="3" presStyleCnt="4">
        <dgm:presLayoutVars>
          <dgm:chMax val="0"/>
          <dgm:chPref val="0"/>
          <dgm:bulletEnabled val="1"/>
        </dgm:presLayoutVars>
      </dgm:prSet>
      <dgm:spPr/>
    </dgm:pt>
  </dgm:ptLst>
  <dgm:cxnLst>
    <dgm:cxn modelId="{D28FAD01-E8F5-4B42-A981-375E22E8ED41}" type="presOf" srcId="{310248FC-2813-4C0C-9DF1-06A826D83160}" destId="{6DAAF8CA-FFEA-4A1F-BD19-A5BD39CE09B2}" srcOrd="0" destOrd="0" presId="urn:microsoft.com/office/officeart/2009/3/layout/StepUpProcess"/>
    <dgm:cxn modelId="{610B450B-DFFD-4557-A7AC-6B8651FC91FC}" srcId="{6A35CAA3-2055-4B3D-B803-505A90644AF4}" destId="{C319E83A-F3CF-433A-8F06-78D81A2840BF}" srcOrd="3" destOrd="0" parTransId="{9FDB35C9-4F66-4A64-8F0D-8EAC956DD1D1}" sibTransId="{C5EF9B70-F6D8-48EC-9351-5AE94ED2E20B}"/>
    <dgm:cxn modelId="{1475062E-B649-466B-92B3-5BFD797B00E0}" type="presOf" srcId="{19E09D07-227F-4866-83DB-84632389616A}" destId="{58E92680-D3E6-4378-9494-72AD2CFA2D3E}" srcOrd="0" destOrd="0" presId="urn:microsoft.com/office/officeart/2009/3/layout/StepUpProcess"/>
    <dgm:cxn modelId="{FA07293D-8EE1-4FDB-B02C-981BC0CDEF7F}" type="presOf" srcId="{C319E83A-F3CF-433A-8F06-78D81A2840BF}" destId="{1AE067F1-0C94-4FC4-AA24-5476C7283B02}" srcOrd="0" destOrd="0" presId="urn:microsoft.com/office/officeart/2009/3/layout/StepUpProcess"/>
    <dgm:cxn modelId="{0834F83E-04B3-4D0B-BFAE-B9AF770A1D5F}" type="presOf" srcId="{220B14C3-BF61-4503-93AA-DF52B9146591}" destId="{9D01E83F-7F9C-4989-BD58-EDF1980091EF}" srcOrd="0" destOrd="1" presId="urn:microsoft.com/office/officeart/2009/3/layout/StepUpProcess"/>
    <dgm:cxn modelId="{58A0A17E-DDB1-4776-9758-E9EFC62BE361}" type="presOf" srcId="{270CE8C1-B416-4D4B-80E6-8371A084ADA2}" destId="{9D01E83F-7F9C-4989-BD58-EDF1980091EF}" srcOrd="0" destOrd="0" presId="urn:microsoft.com/office/officeart/2009/3/layout/StepUpProcess"/>
    <dgm:cxn modelId="{5A1C6088-BB51-42A5-BF8B-8B3D1F886DDB}" type="presOf" srcId="{6A35CAA3-2055-4B3D-B803-505A90644AF4}" destId="{D6518883-E056-450A-9AA7-B3589B2584F1}" srcOrd="0" destOrd="0" presId="urn:microsoft.com/office/officeart/2009/3/layout/StepUpProcess"/>
    <dgm:cxn modelId="{3780B4AC-0153-4F90-8CF4-2D8B7E3EAFDD}" srcId="{6A35CAA3-2055-4B3D-B803-505A90644AF4}" destId="{19E09D07-227F-4866-83DB-84632389616A}" srcOrd="1" destOrd="0" parTransId="{9544F4C5-4EB8-4AC3-983D-BECFEF4C723D}" sibTransId="{1DF56586-60A1-49F9-AD15-4EB68863A13A}"/>
    <dgm:cxn modelId="{40BC4DAE-3AF6-4650-AB40-E426C3B36064}" srcId="{270CE8C1-B416-4D4B-80E6-8371A084ADA2}" destId="{220B14C3-BF61-4503-93AA-DF52B9146591}" srcOrd="0" destOrd="0" parTransId="{A75E86F2-4FB3-49F8-80F6-4C13DF27EBE7}" sibTransId="{B805754B-D794-499C-B58E-ECD358947D47}"/>
    <dgm:cxn modelId="{4B996FAF-46E1-4D4F-A854-B2A8B8A04619}" type="presOf" srcId="{CE72FD2C-8ED2-4F75-91C9-D6D843427B78}" destId="{1AE067F1-0C94-4FC4-AA24-5476C7283B02}" srcOrd="0" destOrd="1" presId="urn:microsoft.com/office/officeart/2009/3/layout/StepUpProcess"/>
    <dgm:cxn modelId="{00030ECA-3B77-4161-90CE-E5F9C0F67EE0}" srcId="{6A35CAA3-2055-4B3D-B803-505A90644AF4}" destId="{270CE8C1-B416-4D4B-80E6-8371A084ADA2}" srcOrd="0" destOrd="0" parTransId="{94F03587-DEB0-4E73-BA27-33F122FEC5CC}" sibTransId="{BDC57139-BD86-42F0-B454-1EAB2C7FF14A}"/>
    <dgm:cxn modelId="{C9D8D0F7-6B16-4239-865F-009486D589B8}" srcId="{C319E83A-F3CF-433A-8F06-78D81A2840BF}" destId="{CE72FD2C-8ED2-4F75-91C9-D6D843427B78}" srcOrd="0" destOrd="0" parTransId="{10631A10-B8A3-4CEF-8F3D-185D5CF3B034}" sibTransId="{D7720AC2-B7FF-4F83-A151-0172A4A7A2F6}"/>
    <dgm:cxn modelId="{09CE00F8-84FC-4C6A-8837-CDC40D70976F}" srcId="{6A35CAA3-2055-4B3D-B803-505A90644AF4}" destId="{310248FC-2813-4C0C-9DF1-06A826D83160}" srcOrd="2" destOrd="0" parTransId="{ABA98148-E022-499B-8031-D759DC3A1A15}" sibTransId="{D260F4E8-9445-4B1E-B611-9F1AFA38277F}"/>
    <dgm:cxn modelId="{53D3A295-0570-460D-9295-CB87FFD6335B}" type="presParOf" srcId="{D6518883-E056-450A-9AA7-B3589B2584F1}" destId="{7A30EF53-43FF-4EE4-AB92-A5457CA50468}" srcOrd="0" destOrd="0" presId="urn:microsoft.com/office/officeart/2009/3/layout/StepUpProcess"/>
    <dgm:cxn modelId="{3DE19D14-3E8C-48E4-9550-47D7D7893AFB}" type="presParOf" srcId="{7A30EF53-43FF-4EE4-AB92-A5457CA50468}" destId="{2D5C43E9-C024-4FF8-96F1-2953085A9D7C}" srcOrd="0" destOrd="0" presId="urn:microsoft.com/office/officeart/2009/3/layout/StepUpProcess"/>
    <dgm:cxn modelId="{A02FF156-9D2C-4584-9D7B-FF65D50772E6}" type="presParOf" srcId="{7A30EF53-43FF-4EE4-AB92-A5457CA50468}" destId="{9D01E83F-7F9C-4989-BD58-EDF1980091EF}" srcOrd="1" destOrd="0" presId="urn:microsoft.com/office/officeart/2009/3/layout/StepUpProcess"/>
    <dgm:cxn modelId="{28037DE0-83BE-4505-80A6-32CE52BACF69}" type="presParOf" srcId="{7A30EF53-43FF-4EE4-AB92-A5457CA50468}" destId="{B227E8BF-5DC7-4B77-8FE8-14F14753360C}" srcOrd="2" destOrd="0" presId="urn:microsoft.com/office/officeart/2009/3/layout/StepUpProcess"/>
    <dgm:cxn modelId="{D768A5B6-184C-4D19-8CE3-7731E2B3A4A2}" type="presParOf" srcId="{D6518883-E056-450A-9AA7-B3589B2584F1}" destId="{7AD54885-BFF8-43B3-B204-E2B29241F22C}" srcOrd="1" destOrd="0" presId="urn:microsoft.com/office/officeart/2009/3/layout/StepUpProcess"/>
    <dgm:cxn modelId="{8EE9738A-CDF9-499B-AFAE-507701B285B8}" type="presParOf" srcId="{7AD54885-BFF8-43B3-B204-E2B29241F22C}" destId="{AF966264-0828-413E-B39F-ED5E677150A8}" srcOrd="0" destOrd="0" presId="urn:microsoft.com/office/officeart/2009/3/layout/StepUpProcess"/>
    <dgm:cxn modelId="{72B48839-DBD2-4769-9631-493C0C636E79}" type="presParOf" srcId="{D6518883-E056-450A-9AA7-B3589B2584F1}" destId="{9D640B89-4FF3-4696-9D22-78BF1E0EC9C2}" srcOrd="2" destOrd="0" presId="urn:microsoft.com/office/officeart/2009/3/layout/StepUpProcess"/>
    <dgm:cxn modelId="{E8D7A10E-23FB-4756-8C40-DC4402D1956A}" type="presParOf" srcId="{9D640B89-4FF3-4696-9D22-78BF1E0EC9C2}" destId="{C3855CE1-FFB8-4A43-9D4D-A7637F5C2809}" srcOrd="0" destOrd="0" presId="urn:microsoft.com/office/officeart/2009/3/layout/StepUpProcess"/>
    <dgm:cxn modelId="{07621D96-11A2-4E1E-B7C6-E5BFF0B8D59A}" type="presParOf" srcId="{9D640B89-4FF3-4696-9D22-78BF1E0EC9C2}" destId="{58E92680-D3E6-4378-9494-72AD2CFA2D3E}" srcOrd="1" destOrd="0" presId="urn:microsoft.com/office/officeart/2009/3/layout/StepUpProcess"/>
    <dgm:cxn modelId="{7D6768A4-497B-4405-82EA-F92706418B9A}" type="presParOf" srcId="{9D640B89-4FF3-4696-9D22-78BF1E0EC9C2}" destId="{EECDA5F1-06DC-4B61-B29C-145852F4DEF1}" srcOrd="2" destOrd="0" presId="urn:microsoft.com/office/officeart/2009/3/layout/StepUpProcess"/>
    <dgm:cxn modelId="{DA38AA5E-47B4-4984-8CCC-B6D02BD83AEA}" type="presParOf" srcId="{D6518883-E056-450A-9AA7-B3589B2584F1}" destId="{560E76EE-8DBD-4D14-85AA-A4A4B709E8E3}" srcOrd="3" destOrd="0" presId="urn:microsoft.com/office/officeart/2009/3/layout/StepUpProcess"/>
    <dgm:cxn modelId="{DC7120A8-12B1-4104-9977-D6AC8017B0A5}" type="presParOf" srcId="{560E76EE-8DBD-4D14-85AA-A4A4B709E8E3}" destId="{0B3A9D8F-246F-4E82-82A7-22CA8A1E4573}" srcOrd="0" destOrd="0" presId="urn:microsoft.com/office/officeart/2009/3/layout/StepUpProcess"/>
    <dgm:cxn modelId="{D5F264E0-0A92-450A-AEA3-18676002A3BC}" type="presParOf" srcId="{D6518883-E056-450A-9AA7-B3589B2584F1}" destId="{B44D411E-0809-47FB-BA9A-16D864C53FF7}" srcOrd="4" destOrd="0" presId="urn:microsoft.com/office/officeart/2009/3/layout/StepUpProcess"/>
    <dgm:cxn modelId="{4EDCE179-3951-49A0-91AC-F781AF5DED23}" type="presParOf" srcId="{B44D411E-0809-47FB-BA9A-16D864C53FF7}" destId="{884837A6-360E-41F7-A377-2F1674FD469F}" srcOrd="0" destOrd="0" presId="urn:microsoft.com/office/officeart/2009/3/layout/StepUpProcess"/>
    <dgm:cxn modelId="{2EDD469A-141F-4C4D-AE80-E1B546015CAC}" type="presParOf" srcId="{B44D411E-0809-47FB-BA9A-16D864C53FF7}" destId="{6DAAF8CA-FFEA-4A1F-BD19-A5BD39CE09B2}" srcOrd="1" destOrd="0" presId="urn:microsoft.com/office/officeart/2009/3/layout/StepUpProcess"/>
    <dgm:cxn modelId="{7497B813-43ED-4064-BCBC-1B2F33D44DF8}" type="presParOf" srcId="{B44D411E-0809-47FB-BA9A-16D864C53FF7}" destId="{6D09CE7A-4E37-472E-9FEB-240B55479D0A}" srcOrd="2" destOrd="0" presId="urn:microsoft.com/office/officeart/2009/3/layout/StepUpProcess"/>
    <dgm:cxn modelId="{6293F980-BD5A-48E3-A7C7-0D5A9CC42789}" type="presParOf" srcId="{D6518883-E056-450A-9AA7-B3589B2584F1}" destId="{96FE5745-D6CE-4E8A-A875-92023BD91898}" srcOrd="5" destOrd="0" presId="urn:microsoft.com/office/officeart/2009/3/layout/StepUpProcess"/>
    <dgm:cxn modelId="{8625F03A-F1C8-4203-B594-7A0C1052A084}" type="presParOf" srcId="{96FE5745-D6CE-4E8A-A875-92023BD91898}" destId="{9D27E15A-C862-4CC5-8AEF-4B221381222E}" srcOrd="0" destOrd="0" presId="urn:microsoft.com/office/officeart/2009/3/layout/StepUpProcess"/>
    <dgm:cxn modelId="{346A6270-0680-4390-AB73-DC348697E972}" type="presParOf" srcId="{D6518883-E056-450A-9AA7-B3589B2584F1}" destId="{F70F4FA8-F0D0-4973-A0E8-37A4690EF8B8}" srcOrd="6" destOrd="0" presId="urn:microsoft.com/office/officeart/2009/3/layout/StepUpProcess"/>
    <dgm:cxn modelId="{CB0403A8-F2E8-4365-B9ED-F960124BF9C2}" type="presParOf" srcId="{F70F4FA8-F0D0-4973-A0E8-37A4690EF8B8}" destId="{3BC0DC87-44CB-400E-A17D-062BF0273885}" srcOrd="0" destOrd="0" presId="urn:microsoft.com/office/officeart/2009/3/layout/StepUpProcess"/>
    <dgm:cxn modelId="{414D4A2C-F7ED-4CE5-B46B-12240936E12D}" type="presParOf" srcId="{F70F4FA8-F0D0-4973-A0E8-37A4690EF8B8}" destId="{1AE067F1-0C94-4FC4-AA24-5476C7283B0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EAE2B77-798C-41C9-9E5C-21F37EE5066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3470617-BB2F-49E3-AB2C-CF3D8CC10C9F}">
      <dgm:prSet/>
      <dgm:spPr/>
      <dgm:t>
        <a:bodyPr/>
        <a:lstStyle/>
        <a:p>
          <a:pPr>
            <a:lnSpc>
              <a:spcPct val="100000"/>
            </a:lnSpc>
          </a:pPr>
          <a:r>
            <a:rPr lang="en-GB">
              <a:solidFill>
                <a:schemeClr val="bg1"/>
              </a:solidFill>
            </a:rPr>
            <a:t>As expertise of accessibility testing grows, build a more sophisticated test plan that covers more criteria.</a:t>
          </a:r>
          <a:endParaRPr lang="en-US">
            <a:solidFill>
              <a:schemeClr val="bg1"/>
            </a:solidFill>
          </a:endParaRPr>
        </a:p>
      </dgm:t>
    </dgm:pt>
    <dgm:pt modelId="{75EED1E3-7566-4E4A-B6DD-3FB1C2310059}" type="parTrans" cxnId="{4550109E-0300-4851-B34C-241FAB5980AD}">
      <dgm:prSet/>
      <dgm:spPr/>
      <dgm:t>
        <a:bodyPr/>
        <a:lstStyle/>
        <a:p>
          <a:endParaRPr lang="en-US">
            <a:solidFill>
              <a:schemeClr val="bg1"/>
            </a:solidFill>
          </a:endParaRPr>
        </a:p>
      </dgm:t>
    </dgm:pt>
    <dgm:pt modelId="{E87CCF3B-9BCE-48DB-B7D9-EBA633FB8823}" type="sibTrans" cxnId="{4550109E-0300-4851-B34C-241FAB5980AD}">
      <dgm:prSet/>
      <dgm:spPr/>
      <dgm:t>
        <a:bodyPr/>
        <a:lstStyle/>
        <a:p>
          <a:endParaRPr lang="en-US">
            <a:solidFill>
              <a:schemeClr val="bg1"/>
            </a:solidFill>
          </a:endParaRPr>
        </a:p>
      </dgm:t>
    </dgm:pt>
    <dgm:pt modelId="{B788C0A2-51A7-4917-9A34-7F2CB7620492}">
      <dgm:prSet/>
      <dgm:spPr/>
      <dgm:t>
        <a:bodyPr/>
        <a:lstStyle/>
        <a:p>
          <a:pPr>
            <a:lnSpc>
              <a:spcPct val="100000"/>
            </a:lnSpc>
          </a:pPr>
          <a:r>
            <a:rPr lang="en-GB">
              <a:solidFill>
                <a:schemeClr val="bg1"/>
              </a:solidFill>
            </a:rPr>
            <a:t>Example of UoS Digital Learning Team’s </a:t>
          </a:r>
          <a:r>
            <a:rPr lang="en-GB">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“level 3 accessibility test”.</a:t>
          </a:r>
          <a:endParaRPr lang="en-US">
            <a:solidFill>
              <a:schemeClr val="bg1"/>
            </a:solidFill>
          </a:endParaRPr>
        </a:p>
      </dgm:t>
    </dgm:pt>
    <dgm:pt modelId="{F8279A0C-FDD5-4364-8C9E-DFAFF3EF61A7}" type="parTrans" cxnId="{5B65821C-DB45-47B0-A144-CD4D44965342}">
      <dgm:prSet/>
      <dgm:spPr/>
      <dgm:t>
        <a:bodyPr/>
        <a:lstStyle/>
        <a:p>
          <a:endParaRPr lang="en-US">
            <a:solidFill>
              <a:schemeClr val="bg1"/>
            </a:solidFill>
          </a:endParaRPr>
        </a:p>
      </dgm:t>
    </dgm:pt>
    <dgm:pt modelId="{D06252CB-1263-4259-A086-9E7A617652C7}" type="sibTrans" cxnId="{5B65821C-DB45-47B0-A144-CD4D44965342}">
      <dgm:prSet/>
      <dgm:spPr/>
      <dgm:t>
        <a:bodyPr/>
        <a:lstStyle/>
        <a:p>
          <a:endParaRPr lang="en-US">
            <a:solidFill>
              <a:schemeClr val="bg1"/>
            </a:solidFill>
          </a:endParaRPr>
        </a:p>
      </dgm:t>
    </dgm:pt>
    <dgm:pt modelId="{3386750A-BF4D-4E9F-B02C-AAD0959DDB5A}" type="pres">
      <dgm:prSet presAssocID="{4EAE2B77-798C-41C9-9E5C-21F37EE5066F}" presName="root" presStyleCnt="0">
        <dgm:presLayoutVars>
          <dgm:dir/>
          <dgm:resizeHandles val="exact"/>
        </dgm:presLayoutVars>
      </dgm:prSet>
      <dgm:spPr/>
    </dgm:pt>
    <dgm:pt modelId="{71B411FF-40FE-4C6F-9447-7AF87A5A448A}" type="pres">
      <dgm:prSet presAssocID="{33470617-BB2F-49E3-AB2C-CF3D8CC10C9F}" presName="compNode" presStyleCnt="0"/>
      <dgm:spPr/>
    </dgm:pt>
    <dgm:pt modelId="{434A8FA7-11C6-46F6-BEFE-A0DB1676D0A5}" type="pres">
      <dgm:prSet presAssocID="{33470617-BB2F-49E3-AB2C-CF3D8CC10C9F}" presName="bgRect" presStyleLbl="bgShp" presStyleIdx="0" presStyleCnt="2"/>
      <dgm:spPr>
        <a:solidFill>
          <a:srgbClr val="00131D"/>
        </a:solidFill>
        <a:ln w="28575">
          <a:solidFill>
            <a:schemeClr val="accent1"/>
          </a:solidFill>
        </a:ln>
      </dgm:spPr>
    </dgm:pt>
    <dgm:pt modelId="{07F1F1CD-9304-4EBC-905A-134B7CDD47CF}" type="pres">
      <dgm:prSet presAssocID="{33470617-BB2F-49E3-AB2C-CF3D8CC10C9F}"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icroscope"/>
        </a:ext>
      </dgm:extLst>
    </dgm:pt>
    <dgm:pt modelId="{75C02CF6-0F87-4432-B3D5-1EB70A8DF1AC}" type="pres">
      <dgm:prSet presAssocID="{33470617-BB2F-49E3-AB2C-CF3D8CC10C9F}" presName="spaceRect" presStyleCnt="0"/>
      <dgm:spPr/>
    </dgm:pt>
    <dgm:pt modelId="{4AB70C9F-8B9D-4DEB-88F4-0C934FE0DA90}" type="pres">
      <dgm:prSet presAssocID="{33470617-BB2F-49E3-AB2C-CF3D8CC10C9F}" presName="parTx" presStyleLbl="revTx" presStyleIdx="0" presStyleCnt="2">
        <dgm:presLayoutVars>
          <dgm:chMax val="0"/>
          <dgm:chPref val="0"/>
        </dgm:presLayoutVars>
      </dgm:prSet>
      <dgm:spPr/>
    </dgm:pt>
    <dgm:pt modelId="{2C10BBBC-F906-4125-9AEF-5155C3C874E9}" type="pres">
      <dgm:prSet presAssocID="{E87CCF3B-9BCE-48DB-B7D9-EBA633FB8823}" presName="sibTrans" presStyleCnt="0"/>
      <dgm:spPr/>
    </dgm:pt>
    <dgm:pt modelId="{9CE43A14-7416-414A-92D6-123BB47F55B5}" type="pres">
      <dgm:prSet presAssocID="{B788C0A2-51A7-4917-9A34-7F2CB7620492}" presName="compNode" presStyleCnt="0"/>
      <dgm:spPr/>
    </dgm:pt>
    <dgm:pt modelId="{A35AD41A-F4A6-4558-9FA1-7ED61DE51937}" type="pres">
      <dgm:prSet presAssocID="{B788C0A2-51A7-4917-9A34-7F2CB7620492}" presName="bgRect" presStyleLbl="bgShp" presStyleIdx="1" presStyleCnt="2"/>
      <dgm:spPr>
        <a:solidFill>
          <a:srgbClr val="00131D"/>
        </a:solidFill>
        <a:ln w="28575">
          <a:solidFill>
            <a:schemeClr val="accent1"/>
          </a:solidFill>
        </a:ln>
      </dgm:spPr>
    </dgm:pt>
    <dgm:pt modelId="{BDB32398-93E3-4BAF-B430-BBE54E49D671}" type="pres">
      <dgm:prSet presAssocID="{B788C0A2-51A7-4917-9A34-7F2CB7620492}"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grammer"/>
        </a:ext>
      </dgm:extLst>
    </dgm:pt>
    <dgm:pt modelId="{A9F8195E-E319-4440-AC09-C7344456CE7A}" type="pres">
      <dgm:prSet presAssocID="{B788C0A2-51A7-4917-9A34-7F2CB7620492}" presName="spaceRect" presStyleCnt="0"/>
      <dgm:spPr/>
    </dgm:pt>
    <dgm:pt modelId="{3E345B78-B95F-4E07-BCB8-399D452A2667}" type="pres">
      <dgm:prSet presAssocID="{B788C0A2-51A7-4917-9A34-7F2CB7620492}" presName="parTx" presStyleLbl="revTx" presStyleIdx="1" presStyleCnt="2">
        <dgm:presLayoutVars>
          <dgm:chMax val="0"/>
          <dgm:chPref val="0"/>
        </dgm:presLayoutVars>
      </dgm:prSet>
      <dgm:spPr/>
    </dgm:pt>
  </dgm:ptLst>
  <dgm:cxnLst>
    <dgm:cxn modelId="{5B65821C-DB45-47B0-A144-CD4D44965342}" srcId="{4EAE2B77-798C-41C9-9E5C-21F37EE5066F}" destId="{B788C0A2-51A7-4917-9A34-7F2CB7620492}" srcOrd="1" destOrd="0" parTransId="{F8279A0C-FDD5-4364-8C9E-DFAFF3EF61A7}" sibTransId="{D06252CB-1263-4259-A086-9E7A617652C7}"/>
    <dgm:cxn modelId="{EF19CA60-4E92-49D2-B3F3-04DB890C2632}" type="presOf" srcId="{4EAE2B77-798C-41C9-9E5C-21F37EE5066F}" destId="{3386750A-BF4D-4E9F-B02C-AAD0959DDB5A}" srcOrd="0" destOrd="0" presId="urn:microsoft.com/office/officeart/2018/2/layout/IconVerticalSolidList"/>
    <dgm:cxn modelId="{98A81342-B16A-497F-8080-2D4D00E15E13}" type="presOf" srcId="{B788C0A2-51A7-4917-9A34-7F2CB7620492}" destId="{3E345B78-B95F-4E07-BCB8-399D452A2667}" srcOrd="0" destOrd="0" presId="urn:microsoft.com/office/officeart/2018/2/layout/IconVerticalSolidList"/>
    <dgm:cxn modelId="{E2405D6F-E721-4733-B61D-9264E92593D3}" type="presOf" srcId="{33470617-BB2F-49E3-AB2C-CF3D8CC10C9F}" destId="{4AB70C9F-8B9D-4DEB-88F4-0C934FE0DA90}" srcOrd="0" destOrd="0" presId="urn:microsoft.com/office/officeart/2018/2/layout/IconVerticalSolidList"/>
    <dgm:cxn modelId="{4550109E-0300-4851-B34C-241FAB5980AD}" srcId="{4EAE2B77-798C-41C9-9E5C-21F37EE5066F}" destId="{33470617-BB2F-49E3-AB2C-CF3D8CC10C9F}" srcOrd="0" destOrd="0" parTransId="{75EED1E3-7566-4E4A-B6DD-3FB1C2310059}" sibTransId="{E87CCF3B-9BCE-48DB-B7D9-EBA633FB8823}"/>
    <dgm:cxn modelId="{C34DFB24-061B-493E-B56F-F3FF5C478750}" type="presParOf" srcId="{3386750A-BF4D-4E9F-B02C-AAD0959DDB5A}" destId="{71B411FF-40FE-4C6F-9447-7AF87A5A448A}" srcOrd="0" destOrd="0" presId="urn:microsoft.com/office/officeart/2018/2/layout/IconVerticalSolidList"/>
    <dgm:cxn modelId="{6D844D2E-DB19-4073-89D6-D57DD58E9493}" type="presParOf" srcId="{71B411FF-40FE-4C6F-9447-7AF87A5A448A}" destId="{434A8FA7-11C6-46F6-BEFE-A0DB1676D0A5}" srcOrd="0" destOrd="0" presId="urn:microsoft.com/office/officeart/2018/2/layout/IconVerticalSolidList"/>
    <dgm:cxn modelId="{6A486CE2-E494-4043-904B-C52A4C462D08}" type="presParOf" srcId="{71B411FF-40FE-4C6F-9447-7AF87A5A448A}" destId="{07F1F1CD-9304-4EBC-905A-134B7CDD47CF}" srcOrd="1" destOrd="0" presId="urn:microsoft.com/office/officeart/2018/2/layout/IconVerticalSolidList"/>
    <dgm:cxn modelId="{B0CBE63C-1CC4-4C3F-9314-93D62E2BBF10}" type="presParOf" srcId="{71B411FF-40FE-4C6F-9447-7AF87A5A448A}" destId="{75C02CF6-0F87-4432-B3D5-1EB70A8DF1AC}" srcOrd="2" destOrd="0" presId="urn:microsoft.com/office/officeart/2018/2/layout/IconVerticalSolidList"/>
    <dgm:cxn modelId="{8DDDAA80-C36E-49A4-B3E4-D155E59ADA0C}" type="presParOf" srcId="{71B411FF-40FE-4C6F-9447-7AF87A5A448A}" destId="{4AB70C9F-8B9D-4DEB-88F4-0C934FE0DA90}" srcOrd="3" destOrd="0" presId="urn:microsoft.com/office/officeart/2018/2/layout/IconVerticalSolidList"/>
    <dgm:cxn modelId="{04176458-1C4F-4BFC-BF0B-423C98BC8E0B}" type="presParOf" srcId="{3386750A-BF4D-4E9F-B02C-AAD0959DDB5A}" destId="{2C10BBBC-F906-4125-9AEF-5155C3C874E9}" srcOrd="1" destOrd="0" presId="urn:microsoft.com/office/officeart/2018/2/layout/IconVerticalSolidList"/>
    <dgm:cxn modelId="{019B6E68-0BA7-43AD-A337-502C7708A366}" type="presParOf" srcId="{3386750A-BF4D-4E9F-B02C-AAD0959DDB5A}" destId="{9CE43A14-7416-414A-92D6-123BB47F55B5}" srcOrd="2" destOrd="0" presId="urn:microsoft.com/office/officeart/2018/2/layout/IconVerticalSolidList"/>
    <dgm:cxn modelId="{FD8DBC3F-C0D1-4277-BCE6-AE0100A83B32}" type="presParOf" srcId="{9CE43A14-7416-414A-92D6-123BB47F55B5}" destId="{A35AD41A-F4A6-4558-9FA1-7ED61DE51937}" srcOrd="0" destOrd="0" presId="urn:microsoft.com/office/officeart/2018/2/layout/IconVerticalSolidList"/>
    <dgm:cxn modelId="{2C9996EF-6156-4693-96A4-8DAC6A9EAC5B}" type="presParOf" srcId="{9CE43A14-7416-414A-92D6-123BB47F55B5}" destId="{BDB32398-93E3-4BAF-B430-BBE54E49D671}" srcOrd="1" destOrd="0" presId="urn:microsoft.com/office/officeart/2018/2/layout/IconVerticalSolidList"/>
    <dgm:cxn modelId="{B9748ECE-1018-4692-A738-84594405C0AE}" type="presParOf" srcId="{9CE43A14-7416-414A-92D6-123BB47F55B5}" destId="{A9F8195E-E319-4440-AC09-C7344456CE7A}" srcOrd="2" destOrd="0" presId="urn:microsoft.com/office/officeart/2018/2/layout/IconVerticalSolidList"/>
    <dgm:cxn modelId="{582581C3-F0EC-4E6E-BE17-2C94246241E6}" type="presParOf" srcId="{9CE43A14-7416-414A-92D6-123BB47F55B5}" destId="{3E345B78-B95F-4E07-BCB8-399D452A26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Empowering all users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Developing IT staff</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New efficiencies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Better experience</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GB">
              <a:solidFill>
                <a:schemeClr val="bg1"/>
              </a:solidFill>
            </a:rPr>
            <a:t>Prioritisation</a:t>
          </a:r>
          <a:endParaRPr lang="en-US">
            <a:solidFill>
              <a:schemeClr val="bg1"/>
            </a:solidFill>
          </a:endParaRP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Accessible by design</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20840B4-1BBA-4B1C-B294-AA5D8362222C}" type="doc">
      <dgm:prSet loTypeId="urn:microsoft.com/office/officeart/2009/3/layout/StepUpProcess" loCatId="process" qsTypeId="urn:microsoft.com/office/officeart/2005/8/quickstyle/simple1" qsCatId="simple" csTypeId="urn:microsoft.com/office/officeart/2005/8/colors/accent1_2" csCatId="accent1" phldr="1"/>
      <dgm:spPr/>
    </dgm:pt>
    <dgm:pt modelId="{94CD8F05-3DBF-46E7-93D5-812C1335078C}">
      <dgm:prSet phldrT="[Text]" custT="1"/>
      <dgm:spPr/>
      <dgm:t>
        <a:bodyPr/>
        <a:lstStyle/>
        <a:p>
          <a:r>
            <a:rPr lang="en-GB" sz="2000">
              <a:solidFill>
                <a:schemeClr val="bg1"/>
              </a:solidFill>
            </a:rPr>
            <a:t>Define Evaluation Scope</a:t>
          </a:r>
        </a:p>
      </dgm:t>
    </dgm:pt>
    <dgm:pt modelId="{93F606BF-0436-4B90-AC8E-86D0D70CACD4}" type="parTrans" cxnId="{30861640-F746-4010-AE95-16470215B4EC}">
      <dgm:prSet/>
      <dgm:spPr/>
      <dgm:t>
        <a:bodyPr/>
        <a:lstStyle/>
        <a:p>
          <a:endParaRPr lang="en-GB" sz="1800">
            <a:solidFill>
              <a:schemeClr val="bg1"/>
            </a:solidFill>
          </a:endParaRPr>
        </a:p>
      </dgm:t>
    </dgm:pt>
    <dgm:pt modelId="{038E3A59-4F50-47A9-A0E4-029234E2A09D}" type="sibTrans" cxnId="{30861640-F746-4010-AE95-16470215B4EC}">
      <dgm:prSet/>
      <dgm:spPr/>
      <dgm:t>
        <a:bodyPr/>
        <a:lstStyle/>
        <a:p>
          <a:endParaRPr lang="en-GB" sz="1800">
            <a:solidFill>
              <a:schemeClr val="bg1"/>
            </a:solidFill>
          </a:endParaRPr>
        </a:p>
      </dgm:t>
    </dgm:pt>
    <dgm:pt modelId="{8F3C1410-C29A-436A-B91B-7AA41C111E40}">
      <dgm:prSet phldrT="[Text]" custT="1"/>
      <dgm:spPr/>
      <dgm:t>
        <a:bodyPr/>
        <a:lstStyle/>
        <a:p>
          <a:r>
            <a:rPr lang="en-GB" sz="2000">
              <a:solidFill>
                <a:schemeClr val="bg1"/>
              </a:solidFill>
            </a:rPr>
            <a:t>Explore Target Website</a:t>
          </a:r>
        </a:p>
      </dgm:t>
    </dgm:pt>
    <dgm:pt modelId="{3A4385CD-4E4B-43E8-B21A-6082C5453B48}" type="parTrans" cxnId="{FDF0B303-D966-43A1-950B-C87D2008889B}">
      <dgm:prSet/>
      <dgm:spPr/>
      <dgm:t>
        <a:bodyPr/>
        <a:lstStyle/>
        <a:p>
          <a:endParaRPr lang="en-GB" sz="1800">
            <a:solidFill>
              <a:schemeClr val="bg1"/>
            </a:solidFill>
          </a:endParaRPr>
        </a:p>
      </dgm:t>
    </dgm:pt>
    <dgm:pt modelId="{8C01D3CC-9855-4BEF-9076-53D57487D3DC}" type="sibTrans" cxnId="{FDF0B303-D966-43A1-950B-C87D2008889B}">
      <dgm:prSet/>
      <dgm:spPr/>
      <dgm:t>
        <a:bodyPr/>
        <a:lstStyle/>
        <a:p>
          <a:endParaRPr lang="en-GB" sz="1800">
            <a:solidFill>
              <a:schemeClr val="bg1"/>
            </a:solidFill>
          </a:endParaRPr>
        </a:p>
      </dgm:t>
    </dgm:pt>
    <dgm:pt modelId="{B097951B-DECB-4B55-AF71-C6472284B5B9}">
      <dgm:prSet phldrT="[Text]" custT="1"/>
      <dgm:spPr/>
      <dgm:t>
        <a:bodyPr/>
        <a:lstStyle/>
        <a:p>
          <a:r>
            <a:rPr lang="en-GB" sz="2000">
              <a:solidFill>
                <a:schemeClr val="bg1"/>
              </a:solidFill>
            </a:rPr>
            <a:t>Select Representative Sample</a:t>
          </a:r>
        </a:p>
      </dgm:t>
    </dgm:pt>
    <dgm:pt modelId="{BB230850-D601-46ED-9302-789D5CC6FF0B}" type="parTrans" cxnId="{C4DDDB5A-DA01-4C7E-A542-FA3D7B72CC66}">
      <dgm:prSet/>
      <dgm:spPr/>
      <dgm:t>
        <a:bodyPr/>
        <a:lstStyle/>
        <a:p>
          <a:endParaRPr lang="en-GB" sz="1800">
            <a:solidFill>
              <a:schemeClr val="bg1"/>
            </a:solidFill>
          </a:endParaRPr>
        </a:p>
      </dgm:t>
    </dgm:pt>
    <dgm:pt modelId="{FB97A6E0-9FC5-4296-84F9-FBA935D9D576}" type="sibTrans" cxnId="{C4DDDB5A-DA01-4C7E-A542-FA3D7B72CC66}">
      <dgm:prSet/>
      <dgm:spPr/>
      <dgm:t>
        <a:bodyPr/>
        <a:lstStyle/>
        <a:p>
          <a:endParaRPr lang="en-GB" sz="1800">
            <a:solidFill>
              <a:schemeClr val="bg1"/>
            </a:solidFill>
          </a:endParaRPr>
        </a:p>
      </dgm:t>
    </dgm:pt>
    <dgm:pt modelId="{C7130BB5-2F63-45BD-AD0F-0066EC6D866B}">
      <dgm:prSet phldrT="[Text]" custT="1"/>
      <dgm:spPr/>
      <dgm:t>
        <a:bodyPr/>
        <a:lstStyle/>
        <a:p>
          <a:r>
            <a:rPr lang="en-GB" sz="2000">
              <a:solidFill>
                <a:schemeClr val="bg1"/>
              </a:solidFill>
            </a:rPr>
            <a:t>Audit Selected Sample</a:t>
          </a:r>
        </a:p>
      </dgm:t>
    </dgm:pt>
    <dgm:pt modelId="{38065789-F5DB-4847-A188-1A39DABEDF20}" type="parTrans" cxnId="{B6FBE4A6-2910-4985-BF6B-74C345FD954A}">
      <dgm:prSet/>
      <dgm:spPr/>
      <dgm:t>
        <a:bodyPr/>
        <a:lstStyle/>
        <a:p>
          <a:endParaRPr lang="en-GB" sz="1800">
            <a:solidFill>
              <a:schemeClr val="bg1"/>
            </a:solidFill>
          </a:endParaRPr>
        </a:p>
      </dgm:t>
    </dgm:pt>
    <dgm:pt modelId="{7E1E8FA0-67B9-49DC-8875-9F356BDBF65E}" type="sibTrans" cxnId="{B6FBE4A6-2910-4985-BF6B-74C345FD954A}">
      <dgm:prSet/>
      <dgm:spPr/>
      <dgm:t>
        <a:bodyPr/>
        <a:lstStyle/>
        <a:p>
          <a:endParaRPr lang="en-GB" sz="1800">
            <a:solidFill>
              <a:schemeClr val="bg1"/>
            </a:solidFill>
          </a:endParaRPr>
        </a:p>
      </dgm:t>
    </dgm:pt>
    <dgm:pt modelId="{773A153F-1320-40EA-8EE6-8B710041AF67}">
      <dgm:prSet phldrT="[Text]" custT="1"/>
      <dgm:spPr/>
      <dgm:t>
        <a:bodyPr/>
        <a:lstStyle/>
        <a:p>
          <a:r>
            <a:rPr lang="en-GB" sz="2000">
              <a:solidFill>
                <a:schemeClr val="bg1"/>
              </a:solidFill>
            </a:rPr>
            <a:t>Report Evaluation Findings</a:t>
          </a:r>
        </a:p>
      </dgm:t>
    </dgm:pt>
    <dgm:pt modelId="{5B319322-0776-4C61-A2BB-1BCAEA206D6B}" type="parTrans" cxnId="{D62E7434-D035-4FAE-B785-4CE75250C95F}">
      <dgm:prSet/>
      <dgm:spPr/>
      <dgm:t>
        <a:bodyPr/>
        <a:lstStyle/>
        <a:p>
          <a:endParaRPr lang="en-GB" sz="1800">
            <a:solidFill>
              <a:schemeClr val="bg1"/>
            </a:solidFill>
          </a:endParaRPr>
        </a:p>
      </dgm:t>
    </dgm:pt>
    <dgm:pt modelId="{FC6E93BD-BE79-47CC-9442-84213A2AA0F1}" type="sibTrans" cxnId="{D62E7434-D035-4FAE-B785-4CE75250C95F}">
      <dgm:prSet/>
      <dgm:spPr/>
      <dgm:t>
        <a:bodyPr/>
        <a:lstStyle/>
        <a:p>
          <a:endParaRPr lang="en-GB" sz="1800">
            <a:solidFill>
              <a:schemeClr val="bg1"/>
            </a:solidFill>
          </a:endParaRPr>
        </a:p>
      </dgm:t>
    </dgm:pt>
    <dgm:pt modelId="{BCD32826-3D62-4649-85B4-B89EE18E2139}" type="pres">
      <dgm:prSet presAssocID="{D20840B4-1BBA-4B1C-B294-AA5D8362222C}" presName="rootnode" presStyleCnt="0">
        <dgm:presLayoutVars>
          <dgm:chMax/>
          <dgm:chPref/>
          <dgm:dir/>
          <dgm:animLvl val="lvl"/>
        </dgm:presLayoutVars>
      </dgm:prSet>
      <dgm:spPr/>
    </dgm:pt>
    <dgm:pt modelId="{D4B2FF60-B666-4C92-B73C-463DC37F955D}" type="pres">
      <dgm:prSet presAssocID="{94CD8F05-3DBF-46E7-93D5-812C1335078C}" presName="composite" presStyleCnt="0"/>
      <dgm:spPr/>
    </dgm:pt>
    <dgm:pt modelId="{DFD18873-C112-4CC8-8B7B-7E85ECF8E3BF}" type="pres">
      <dgm:prSet presAssocID="{94CD8F05-3DBF-46E7-93D5-812C1335078C}" presName="LShape" presStyleLbl="alignNode1" presStyleIdx="0" presStyleCnt="9"/>
      <dgm:spPr>
        <a:solidFill>
          <a:schemeClr val="accent6"/>
        </a:solidFill>
        <a:ln>
          <a:noFill/>
        </a:ln>
      </dgm:spPr>
    </dgm:pt>
    <dgm:pt modelId="{93A366B4-1986-4BBA-BFBD-D07531DEDD2A}" type="pres">
      <dgm:prSet presAssocID="{94CD8F05-3DBF-46E7-93D5-812C1335078C}" presName="ParentText" presStyleLbl="revTx" presStyleIdx="0" presStyleCnt="5">
        <dgm:presLayoutVars>
          <dgm:chMax val="0"/>
          <dgm:chPref val="0"/>
          <dgm:bulletEnabled val="1"/>
        </dgm:presLayoutVars>
      </dgm:prSet>
      <dgm:spPr/>
    </dgm:pt>
    <dgm:pt modelId="{D523CABA-9769-4AF4-A144-46CF35C1BC08}" type="pres">
      <dgm:prSet presAssocID="{94CD8F05-3DBF-46E7-93D5-812C1335078C}" presName="Triangle" presStyleLbl="alignNode1" presStyleIdx="1" presStyleCnt="9"/>
      <dgm:spPr>
        <a:solidFill>
          <a:schemeClr val="accent6"/>
        </a:solidFill>
        <a:ln>
          <a:noFill/>
        </a:ln>
      </dgm:spPr>
    </dgm:pt>
    <dgm:pt modelId="{A6B322AF-6807-48A3-981E-5BAD14094986}" type="pres">
      <dgm:prSet presAssocID="{038E3A59-4F50-47A9-A0E4-029234E2A09D}" presName="sibTrans" presStyleCnt="0"/>
      <dgm:spPr/>
    </dgm:pt>
    <dgm:pt modelId="{4E298615-E6D5-457F-9861-57540F544D36}" type="pres">
      <dgm:prSet presAssocID="{038E3A59-4F50-47A9-A0E4-029234E2A09D}" presName="space" presStyleCnt="0"/>
      <dgm:spPr/>
    </dgm:pt>
    <dgm:pt modelId="{4E66B595-D5D5-4B0B-A095-6CE885F62CC3}" type="pres">
      <dgm:prSet presAssocID="{8F3C1410-C29A-436A-B91B-7AA41C111E40}" presName="composite" presStyleCnt="0"/>
      <dgm:spPr/>
    </dgm:pt>
    <dgm:pt modelId="{56272C6C-3BB3-4409-9DC0-632C0062D4ED}" type="pres">
      <dgm:prSet presAssocID="{8F3C1410-C29A-436A-B91B-7AA41C111E40}" presName="LShape" presStyleLbl="alignNode1" presStyleIdx="2" presStyleCnt="9"/>
      <dgm:spPr>
        <a:solidFill>
          <a:schemeClr val="accent2"/>
        </a:solidFill>
        <a:ln>
          <a:noFill/>
        </a:ln>
      </dgm:spPr>
    </dgm:pt>
    <dgm:pt modelId="{4800802C-04CF-4958-8BD2-B17096B7B6DA}" type="pres">
      <dgm:prSet presAssocID="{8F3C1410-C29A-436A-B91B-7AA41C111E40}" presName="ParentText" presStyleLbl="revTx" presStyleIdx="1" presStyleCnt="5">
        <dgm:presLayoutVars>
          <dgm:chMax val="0"/>
          <dgm:chPref val="0"/>
          <dgm:bulletEnabled val="1"/>
        </dgm:presLayoutVars>
      </dgm:prSet>
      <dgm:spPr/>
    </dgm:pt>
    <dgm:pt modelId="{316E191C-00B8-40A1-A0D2-E58BC1B1AE35}" type="pres">
      <dgm:prSet presAssocID="{8F3C1410-C29A-436A-B91B-7AA41C111E40}" presName="Triangle" presStyleLbl="alignNode1" presStyleIdx="3" presStyleCnt="9"/>
      <dgm:spPr>
        <a:solidFill>
          <a:schemeClr val="accent2"/>
        </a:solidFill>
        <a:ln>
          <a:noFill/>
        </a:ln>
      </dgm:spPr>
    </dgm:pt>
    <dgm:pt modelId="{3E202CC5-B8DB-4C2C-BA9F-BC1BDB13CC48}" type="pres">
      <dgm:prSet presAssocID="{8C01D3CC-9855-4BEF-9076-53D57487D3DC}" presName="sibTrans" presStyleCnt="0"/>
      <dgm:spPr/>
    </dgm:pt>
    <dgm:pt modelId="{52040E88-D2AF-431A-B92D-A0FEE5108075}" type="pres">
      <dgm:prSet presAssocID="{8C01D3CC-9855-4BEF-9076-53D57487D3DC}" presName="space" presStyleCnt="0"/>
      <dgm:spPr/>
    </dgm:pt>
    <dgm:pt modelId="{DC4566A1-26C5-4C90-9AA0-7921E26ED980}" type="pres">
      <dgm:prSet presAssocID="{B097951B-DECB-4B55-AF71-C6472284B5B9}" presName="composite" presStyleCnt="0"/>
      <dgm:spPr/>
    </dgm:pt>
    <dgm:pt modelId="{F0C405F4-FA35-4552-98E4-0DAC4F16DE8F}" type="pres">
      <dgm:prSet presAssocID="{B097951B-DECB-4B55-AF71-C6472284B5B9}" presName="LShape" presStyleLbl="alignNode1" presStyleIdx="4" presStyleCnt="9"/>
      <dgm:spPr>
        <a:ln>
          <a:noFill/>
        </a:ln>
      </dgm:spPr>
    </dgm:pt>
    <dgm:pt modelId="{BCB03A9A-E5C7-4174-81E3-F5EEA6ABD591}" type="pres">
      <dgm:prSet presAssocID="{B097951B-DECB-4B55-AF71-C6472284B5B9}" presName="ParentText" presStyleLbl="revTx" presStyleIdx="2" presStyleCnt="5">
        <dgm:presLayoutVars>
          <dgm:chMax val="0"/>
          <dgm:chPref val="0"/>
          <dgm:bulletEnabled val="1"/>
        </dgm:presLayoutVars>
      </dgm:prSet>
      <dgm:spPr/>
    </dgm:pt>
    <dgm:pt modelId="{E708CC45-C77C-4432-9F1B-BF1C3F3A1482}" type="pres">
      <dgm:prSet presAssocID="{B097951B-DECB-4B55-AF71-C6472284B5B9}" presName="Triangle" presStyleLbl="alignNode1" presStyleIdx="5" presStyleCnt="9"/>
      <dgm:spPr>
        <a:ln>
          <a:noFill/>
        </a:ln>
      </dgm:spPr>
    </dgm:pt>
    <dgm:pt modelId="{3958EF58-CD8F-4EBD-B385-18A906EB97BA}" type="pres">
      <dgm:prSet presAssocID="{FB97A6E0-9FC5-4296-84F9-FBA935D9D576}" presName="sibTrans" presStyleCnt="0"/>
      <dgm:spPr/>
    </dgm:pt>
    <dgm:pt modelId="{82CDE7D4-458B-40D5-ADB3-EA2DC683BC03}" type="pres">
      <dgm:prSet presAssocID="{FB97A6E0-9FC5-4296-84F9-FBA935D9D576}" presName="space" presStyleCnt="0"/>
      <dgm:spPr/>
    </dgm:pt>
    <dgm:pt modelId="{C9B834B1-67CB-41AD-B0CC-A17DFE8894D1}" type="pres">
      <dgm:prSet presAssocID="{C7130BB5-2F63-45BD-AD0F-0066EC6D866B}" presName="composite" presStyleCnt="0"/>
      <dgm:spPr/>
    </dgm:pt>
    <dgm:pt modelId="{7A1B5431-425C-42A0-BC48-BAAF2A0B9F67}" type="pres">
      <dgm:prSet presAssocID="{C7130BB5-2F63-45BD-AD0F-0066EC6D866B}" presName="LShape" presStyleLbl="alignNode1" presStyleIdx="6" presStyleCnt="9"/>
      <dgm:spPr>
        <a:solidFill>
          <a:schemeClr val="accent3"/>
        </a:solidFill>
        <a:ln>
          <a:noFill/>
        </a:ln>
      </dgm:spPr>
    </dgm:pt>
    <dgm:pt modelId="{6D143D4B-2B8D-43AE-A0E5-6D154E9CBB8A}" type="pres">
      <dgm:prSet presAssocID="{C7130BB5-2F63-45BD-AD0F-0066EC6D866B}" presName="ParentText" presStyleLbl="revTx" presStyleIdx="3" presStyleCnt="5">
        <dgm:presLayoutVars>
          <dgm:chMax val="0"/>
          <dgm:chPref val="0"/>
          <dgm:bulletEnabled val="1"/>
        </dgm:presLayoutVars>
      </dgm:prSet>
      <dgm:spPr/>
    </dgm:pt>
    <dgm:pt modelId="{9A00BE2D-4C22-4A16-B43B-77E678FE9F80}" type="pres">
      <dgm:prSet presAssocID="{C7130BB5-2F63-45BD-AD0F-0066EC6D866B}" presName="Triangle" presStyleLbl="alignNode1" presStyleIdx="7" presStyleCnt="9"/>
      <dgm:spPr>
        <a:solidFill>
          <a:schemeClr val="accent3"/>
        </a:solidFill>
        <a:ln>
          <a:noFill/>
        </a:ln>
      </dgm:spPr>
    </dgm:pt>
    <dgm:pt modelId="{823D0548-C4A8-47F3-B8A0-5523BF33239A}" type="pres">
      <dgm:prSet presAssocID="{7E1E8FA0-67B9-49DC-8875-9F356BDBF65E}" presName="sibTrans" presStyleCnt="0"/>
      <dgm:spPr/>
    </dgm:pt>
    <dgm:pt modelId="{D228A61F-B6CB-4B1D-BAD1-70B8DA507467}" type="pres">
      <dgm:prSet presAssocID="{7E1E8FA0-67B9-49DC-8875-9F356BDBF65E}" presName="space" presStyleCnt="0"/>
      <dgm:spPr/>
    </dgm:pt>
    <dgm:pt modelId="{D0CDAA14-B60B-4B28-8041-94652BDC8E79}" type="pres">
      <dgm:prSet presAssocID="{773A153F-1320-40EA-8EE6-8B710041AF67}" presName="composite" presStyleCnt="0"/>
      <dgm:spPr/>
    </dgm:pt>
    <dgm:pt modelId="{FE183ABF-6853-4549-B19A-F562E1960947}" type="pres">
      <dgm:prSet presAssocID="{773A153F-1320-40EA-8EE6-8B710041AF67}" presName="LShape" presStyleLbl="alignNode1" presStyleIdx="8" presStyleCnt="9"/>
      <dgm:spPr>
        <a:solidFill>
          <a:schemeClr val="accent4"/>
        </a:solidFill>
        <a:ln>
          <a:noFill/>
        </a:ln>
      </dgm:spPr>
    </dgm:pt>
    <dgm:pt modelId="{5A447BCD-43AC-47AC-9FDA-3B9BA3E33871}" type="pres">
      <dgm:prSet presAssocID="{773A153F-1320-40EA-8EE6-8B710041AF67}" presName="ParentText" presStyleLbl="revTx" presStyleIdx="4" presStyleCnt="5">
        <dgm:presLayoutVars>
          <dgm:chMax val="0"/>
          <dgm:chPref val="0"/>
          <dgm:bulletEnabled val="1"/>
        </dgm:presLayoutVars>
      </dgm:prSet>
      <dgm:spPr/>
    </dgm:pt>
  </dgm:ptLst>
  <dgm:cxnLst>
    <dgm:cxn modelId="{D84B4E00-B562-474B-8D00-80B9EE213786}" type="presOf" srcId="{C7130BB5-2F63-45BD-AD0F-0066EC6D866B}" destId="{6D143D4B-2B8D-43AE-A0E5-6D154E9CBB8A}" srcOrd="0" destOrd="0" presId="urn:microsoft.com/office/officeart/2009/3/layout/StepUpProcess"/>
    <dgm:cxn modelId="{FDF0B303-D966-43A1-950B-C87D2008889B}" srcId="{D20840B4-1BBA-4B1C-B294-AA5D8362222C}" destId="{8F3C1410-C29A-436A-B91B-7AA41C111E40}" srcOrd="1" destOrd="0" parTransId="{3A4385CD-4E4B-43E8-B21A-6082C5453B48}" sibTransId="{8C01D3CC-9855-4BEF-9076-53D57487D3DC}"/>
    <dgm:cxn modelId="{743FD619-8D17-40F4-9B3D-9D4BE62C2F5C}" type="presOf" srcId="{8F3C1410-C29A-436A-B91B-7AA41C111E40}" destId="{4800802C-04CF-4958-8BD2-B17096B7B6DA}" srcOrd="0" destOrd="0" presId="urn:microsoft.com/office/officeart/2009/3/layout/StepUpProcess"/>
    <dgm:cxn modelId="{D62E7434-D035-4FAE-B785-4CE75250C95F}" srcId="{D20840B4-1BBA-4B1C-B294-AA5D8362222C}" destId="{773A153F-1320-40EA-8EE6-8B710041AF67}" srcOrd="4" destOrd="0" parTransId="{5B319322-0776-4C61-A2BB-1BCAEA206D6B}" sibTransId="{FC6E93BD-BE79-47CC-9442-84213A2AA0F1}"/>
    <dgm:cxn modelId="{30861640-F746-4010-AE95-16470215B4EC}" srcId="{D20840B4-1BBA-4B1C-B294-AA5D8362222C}" destId="{94CD8F05-3DBF-46E7-93D5-812C1335078C}" srcOrd="0" destOrd="0" parTransId="{93F606BF-0436-4B90-AC8E-86D0D70CACD4}" sibTransId="{038E3A59-4F50-47A9-A0E4-029234E2A09D}"/>
    <dgm:cxn modelId="{E7768559-0079-42BB-A7D9-C24B3C0C5E75}" type="presOf" srcId="{773A153F-1320-40EA-8EE6-8B710041AF67}" destId="{5A447BCD-43AC-47AC-9FDA-3B9BA3E33871}" srcOrd="0" destOrd="0" presId="urn:microsoft.com/office/officeart/2009/3/layout/StepUpProcess"/>
    <dgm:cxn modelId="{C4DDDB5A-DA01-4C7E-A542-FA3D7B72CC66}" srcId="{D20840B4-1BBA-4B1C-B294-AA5D8362222C}" destId="{B097951B-DECB-4B55-AF71-C6472284B5B9}" srcOrd="2" destOrd="0" parTransId="{BB230850-D601-46ED-9302-789D5CC6FF0B}" sibTransId="{FB97A6E0-9FC5-4296-84F9-FBA935D9D576}"/>
    <dgm:cxn modelId="{59882482-96B4-40BE-9068-826C6021499C}" type="presOf" srcId="{94CD8F05-3DBF-46E7-93D5-812C1335078C}" destId="{93A366B4-1986-4BBA-BFBD-D07531DEDD2A}" srcOrd="0" destOrd="0" presId="urn:microsoft.com/office/officeart/2009/3/layout/StepUpProcess"/>
    <dgm:cxn modelId="{04EFAFA4-9168-4F45-BDFD-5496CB7E1AD0}" type="presOf" srcId="{B097951B-DECB-4B55-AF71-C6472284B5B9}" destId="{BCB03A9A-E5C7-4174-81E3-F5EEA6ABD591}" srcOrd="0" destOrd="0" presId="urn:microsoft.com/office/officeart/2009/3/layout/StepUpProcess"/>
    <dgm:cxn modelId="{B6FBE4A6-2910-4985-BF6B-74C345FD954A}" srcId="{D20840B4-1BBA-4B1C-B294-AA5D8362222C}" destId="{C7130BB5-2F63-45BD-AD0F-0066EC6D866B}" srcOrd="3" destOrd="0" parTransId="{38065789-F5DB-4847-A188-1A39DABEDF20}" sibTransId="{7E1E8FA0-67B9-49DC-8875-9F356BDBF65E}"/>
    <dgm:cxn modelId="{229781B3-FA8B-4AFE-96E0-BDDC2FF8A0C5}" type="presOf" srcId="{D20840B4-1BBA-4B1C-B294-AA5D8362222C}" destId="{BCD32826-3D62-4649-85B4-B89EE18E2139}" srcOrd="0" destOrd="0" presId="urn:microsoft.com/office/officeart/2009/3/layout/StepUpProcess"/>
    <dgm:cxn modelId="{CD784564-2942-4388-8EDC-D445CE85AF29}" type="presParOf" srcId="{BCD32826-3D62-4649-85B4-B89EE18E2139}" destId="{D4B2FF60-B666-4C92-B73C-463DC37F955D}" srcOrd="0" destOrd="0" presId="urn:microsoft.com/office/officeart/2009/3/layout/StepUpProcess"/>
    <dgm:cxn modelId="{84833FDC-0C0F-4398-80DD-D550327C571A}" type="presParOf" srcId="{D4B2FF60-B666-4C92-B73C-463DC37F955D}" destId="{DFD18873-C112-4CC8-8B7B-7E85ECF8E3BF}" srcOrd="0" destOrd="0" presId="urn:microsoft.com/office/officeart/2009/3/layout/StepUpProcess"/>
    <dgm:cxn modelId="{96A26ACA-EB42-4651-8887-8528D899D478}" type="presParOf" srcId="{D4B2FF60-B666-4C92-B73C-463DC37F955D}" destId="{93A366B4-1986-4BBA-BFBD-D07531DEDD2A}" srcOrd="1" destOrd="0" presId="urn:microsoft.com/office/officeart/2009/3/layout/StepUpProcess"/>
    <dgm:cxn modelId="{41060BA1-1722-4000-A544-520AF2B917FE}" type="presParOf" srcId="{D4B2FF60-B666-4C92-B73C-463DC37F955D}" destId="{D523CABA-9769-4AF4-A144-46CF35C1BC08}" srcOrd="2" destOrd="0" presId="urn:microsoft.com/office/officeart/2009/3/layout/StepUpProcess"/>
    <dgm:cxn modelId="{3A4FEC24-3DB9-40A5-9ADA-B91ED38F44BC}" type="presParOf" srcId="{BCD32826-3D62-4649-85B4-B89EE18E2139}" destId="{A6B322AF-6807-48A3-981E-5BAD14094986}" srcOrd="1" destOrd="0" presId="urn:microsoft.com/office/officeart/2009/3/layout/StepUpProcess"/>
    <dgm:cxn modelId="{600D6A07-06C6-4F15-B718-6BAEBAEA6DB2}" type="presParOf" srcId="{A6B322AF-6807-48A3-981E-5BAD14094986}" destId="{4E298615-E6D5-457F-9861-57540F544D36}" srcOrd="0" destOrd="0" presId="urn:microsoft.com/office/officeart/2009/3/layout/StepUpProcess"/>
    <dgm:cxn modelId="{4A667968-A31B-4E1B-BFBB-B7721EAF1CAC}" type="presParOf" srcId="{BCD32826-3D62-4649-85B4-B89EE18E2139}" destId="{4E66B595-D5D5-4B0B-A095-6CE885F62CC3}" srcOrd="2" destOrd="0" presId="urn:microsoft.com/office/officeart/2009/3/layout/StepUpProcess"/>
    <dgm:cxn modelId="{57AE62E0-9486-4F8F-ADC3-BEFA74BAC1BE}" type="presParOf" srcId="{4E66B595-D5D5-4B0B-A095-6CE885F62CC3}" destId="{56272C6C-3BB3-4409-9DC0-632C0062D4ED}" srcOrd="0" destOrd="0" presId="urn:microsoft.com/office/officeart/2009/3/layout/StepUpProcess"/>
    <dgm:cxn modelId="{109449DB-4F94-47EA-A68F-02EA9090827D}" type="presParOf" srcId="{4E66B595-D5D5-4B0B-A095-6CE885F62CC3}" destId="{4800802C-04CF-4958-8BD2-B17096B7B6DA}" srcOrd="1" destOrd="0" presId="urn:microsoft.com/office/officeart/2009/3/layout/StepUpProcess"/>
    <dgm:cxn modelId="{0E4827F9-24E1-4758-B0D3-2E03646C6F76}" type="presParOf" srcId="{4E66B595-D5D5-4B0B-A095-6CE885F62CC3}" destId="{316E191C-00B8-40A1-A0D2-E58BC1B1AE35}" srcOrd="2" destOrd="0" presId="urn:microsoft.com/office/officeart/2009/3/layout/StepUpProcess"/>
    <dgm:cxn modelId="{C8257845-C5D1-4ED9-BB55-CE1882507752}" type="presParOf" srcId="{BCD32826-3D62-4649-85B4-B89EE18E2139}" destId="{3E202CC5-B8DB-4C2C-BA9F-BC1BDB13CC48}" srcOrd="3" destOrd="0" presId="urn:microsoft.com/office/officeart/2009/3/layout/StepUpProcess"/>
    <dgm:cxn modelId="{5E3112D4-9CD1-4B6E-B136-85EBD5D9FCEA}" type="presParOf" srcId="{3E202CC5-B8DB-4C2C-BA9F-BC1BDB13CC48}" destId="{52040E88-D2AF-431A-B92D-A0FEE5108075}" srcOrd="0" destOrd="0" presId="urn:microsoft.com/office/officeart/2009/3/layout/StepUpProcess"/>
    <dgm:cxn modelId="{447167BB-BC6B-495E-9D36-828D3CA59556}" type="presParOf" srcId="{BCD32826-3D62-4649-85B4-B89EE18E2139}" destId="{DC4566A1-26C5-4C90-9AA0-7921E26ED980}" srcOrd="4" destOrd="0" presId="urn:microsoft.com/office/officeart/2009/3/layout/StepUpProcess"/>
    <dgm:cxn modelId="{DBB7C9C6-6A47-46B1-AFFC-BC17C51812FF}" type="presParOf" srcId="{DC4566A1-26C5-4C90-9AA0-7921E26ED980}" destId="{F0C405F4-FA35-4552-98E4-0DAC4F16DE8F}" srcOrd="0" destOrd="0" presId="urn:microsoft.com/office/officeart/2009/3/layout/StepUpProcess"/>
    <dgm:cxn modelId="{4C725207-763D-42DD-A90D-D3B3E0BA065A}" type="presParOf" srcId="{DC4566A1-26C5-4C90-9AA0-7921E26ED980}" destId="{BCB03A9A-E5C7-4174-81E3-F5EEA6ABD591}" srcOrd="1" destOrd="0" presId="urn:microsoft.com/office/officeart/2009/3/layout/StepUpProcess"/>
    <dgm:cxn modelId="{4CCCE1EC-F598-4250-8141-15EBD3C342BA}" type="presParOf" srcId="{DC4566A1-26C5-4C90-9AA0-7921E26ED980}" destId="{E708CC45-C77C-4432-9F1B-BF1C3F3A1482}" srcOrd="2" destOrd="0" presId="urn:microsoft.com/office/officeart/2009/3/layout/StepUpProcess"/>
    <dgm:cxn modelId="{35E97761-4707-4316-AB5D-5ACC3AD788C4}" type="presParOf" srcId="{BCD32826-3D62-4649-85B4-B89EE18E2139}" destId="{3958EF58-CD8F-4EBD-B385-18A906EB97BA}" srcOrd="5" destOrd="0" presId="urn:microsoft.com/office/officeart/2009/3/layout/StepUpProcess"/>
    <dgm:cxn modelId="{C9271DCB-DD60-43B9-8733-62E950855520}" type="presParOf" srcId="{3958EF58-CD8F-4EBD-B385-18A906EB97BA}" destId="{82CDE7D4-458B-40D5-ADB3-EA2DC683BC03}" srcOrd="0" destOrd="0" presId="urn:microsoft.com/office/officeart/2009/3/layout/StepUpProcess"/>
    <dgm:cxn modelId="{F112174E-A062-4B2E-BF74-EDFBEE51B880}" type="presParOf" srcId="{BCD32826-3D62-4649-85B4-B89EE18E2139}" destId="{C9B834B1-67CB-41AD-B0CC-A17DFE8894D1}" srcOrd="6" destOrd="0" presId="urn:microsoft.com/office/officeart/2009/3/layout/StepUpProcess"/>
    <dgm:cxn modelId="{A813F9C1-93B8-483F-8C23-E4D98741933E}" type="presParOf" srcId="{C9B834B1-67CB-41AD-B0CC-A17DFE8894D1}" destId="{7A1B5431-425C-42A0-BC48-BAAF2A0B9F67}" srcOrd="0" destOrd="0" presId="urn:microsoft.com/office/officeart/2009/3/layout/StepUpProcess"/>
    <dgm:cxn modelId="{4DDE423F-B39A-4BB6-AF0F-BF9612B6FD15}" type="presParOf" srcId="{C9B834B1-67CB-41AD-B0CC-A17DFE8894D1}" destId="{6D143D4B-2B8D-43AE-A0E5-6D154E9CBB8A}" srcOrd="1" destOrd="0" presId="urn:microsoft.com/office/officeart/2009/3/layout/StepUpProcess"/>
    <dgm:cxn modelId="{A0419958-2E75-4A37-B5A0-403A947975AF}" type="presParOf" srcId="{C9B834B1-67CB-41AD-B0CC-A17DFE8894D1}" destId="{9A00BE2D-4C22-4A16-B43B-77E678FE9F80}" srcOrd="2" destOrd="0" presId="urn:microsoft.com/office/officeart/2009/3/layout/StepUpProcess"/>
    <dgm:cxn modelId="{72713905-2F73-46E7-8C80-26AB4DFC1C51}" type="presParOf" srcId="{BCD32826-3D62-4649-85B4-B89EE18E2139}" destId="{823D0548-C4A8-47F3-B8A0-5523BF33239A}" srcOrd="7" destOrd="0" presId="urn:microsoft.com/office/officeart/2009/3/layout/StepUpProcess"/>
    <dgm:cxn modelId="{820D0673-F8F2-411A-9905-03E851D61AA8}" type="presParOf" srcId="{823D0548-C4A8-47F3-B8A0-5523BF33239A}" destId="{D228A61F-B6CB-4B1D-BAD1-70B8DA507467}" srcOrd="0" destOrd="0" presId="urn:microsoft.com/office/officeart/2009/3/layout/StepUpProcess"/>
    <dgm:cxn modelId="{0F6CDBDA-C227-4B8A-BF79-54EC6D697F70}" type="presParOf" srcId="{BCD32826-3D62-4649-85B4-B89EE18E2139}" destId="{D0CDAA14-B60B-4B28-8041-94652BDC8E79}" srcOrd="8" destOrd="0" presId="urn:microsoft.com/office/officeart/2009/3/layout/StepUpProcess"/>
    <dgm:cxn modelId="{28CC34D4-827F-49C5-9E7D-1DF5EF96A9F3}" type="presParOf" srcId="{D0CDAA14-B60B-4B28-8041-94652BDC8E79}" destId="{FE183ABF-6853-4549-B19A-F562E1960947}" srcOrd="0" destOrd="0" presId="urn:microsoft.com/office/officeart/2009/3/layout/StepUpProcess"/>
    <dgm:cxn modelId="{5FA4486A-AF4B-4FFC-98BD-92C6411412B8}" type="presParOf" srcId="{D0CDAA14-B60B-4B28-8041-94652BDC8E79}" destId="{5A447BCD-43AC-47AC-9FDA-3B9BA3E33871}" srcOrd="1" destOrd="0" presId="urn:microsoft.com/office/officeart/2009/3/layout/StepUp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BC02A58-2A4E-498C-A7B7-F90FF38EBD4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330C3A3-76E6-4B1E-BA57-C28ED87F903D}">
      <dgm:prSet custT="1"/>
      <dgm:spPr/>
      <dgm:t>
        <a:bodyPr/>
        <a:lstStyle/>
        <a:p>
          <a:pPr algn="l"/>
          <a:r>
            <a:rPr lang="en-GB" sz="2400">
              <a:solidFill>
                <a:schemeClr val="accent5"/>
              </a:solidFill>
            </a:rPr>
            <a:t>Build a culture of removing barriers to the use of our services.</a:t>
          </a:r>
          <a:endParaRPr lang="en-US" sz="2400">
            <a:solidFill>
              <a:schemeClr val="accent5"/>
            </a:solidFill>
          </a:endParaRPr>
        </a:p>
      </dgm:t>
    </dgm:pt>
    <dgm:pt modelId="{0AC6FE87-990E-4852-829F-5BEA2AF61758}" type="parTrans" cxnId="{B2CF4B71-0C63-4690-A88A-5C45EC314AA5}">
      <dgm:prSet/>
      <dgm:spPr/>
      <dgm:t>
        <a:bodyPr/>
        <a:lstStyle/>
        <a:p>
          <a:endParaRPr lang="en-US" sz="2400"/>
        </a:p>
      </dgm:t>
    </dgm:pt>
    <dgm:pt modelId="{2E554008-8D8F-4D3A-9DF4-1B9F6D485D6C}" type="sibTrans" cxnId="{B2CF4B71-0C63-4690-A88A-5C45EC314AA5}">
      <dgm:prSet/>
      <dgm:spPr/>
      <dgm:t>
        <a:bodyPr/>
        <a:lstStyle/>
        <a:p>
          <a:endParaRPr lang="en-US" sz="2400"/>
        </a:p>
      </dgm:t>
    </dgm:pt>
    <dgm:pt modelId="{3CDA2C18-597A-4572-8F9F-9A6D08F6AD1D}">
      <dgm:prSet custT="1"/>
      <dgm:spPr/>
      <dgm:t>
        <a:bodyPr/>
        <a:lstStyle/>
        <a:p>
          <a:pPr algn="l"/>
          <a:r>
            <a:rPr lang="en-GB" sz="2400">
              <a:solidFill>
                <a:schemeClr val="accent5"/>
              </a:solidFill>
            </a:rPr>
            <a:t>Encourage reporting of accessibility defects, helping us to find new ways to improve our services and remove barriers.</a:t>
          </a:r>
          <a:endParaRPr lang="en-US" sz="2400">
            <a:solidFill>
              <a:schemeClr val="accent5"/>
            </a:solidFill>
          </a:endParaRPr>
        </a:p>
      </dgm:t>
    </dgm:pt>
    <dgm:pt modelId="{A882CEA2-0B2F-43E8-92B3-D69E0C620D5D}" type="parTrans" cxnId="{2ED472D4-353B-4837-BB86-B9BEC35C5988}">
      <dgm:prSet/>
      <dgm:spPr/>
      <dgm:t>
        <a:bodyPr/>
        <a:lstStyle/>
        <a:p>
          <a:endParaRPr lang="en-US" sz="2400"/>
        </a:p>
      </dgm:t>
    </dgm:pt>
    <dgm:pt modelId="{E7E9C47D-A7C5-493C-B7C4-F50C48C70EFA}" type="sibTrans" cxnId="{2ED472D4-353B-4837-BB86-B9BEC35C5988}">
      <dgm:prSet/>
      <dgm:spPr/>
      <dgm:t>
        <a:bodyPr/>
        <a:lstStyle/>
        <a:p>
          <a:endParaRPr lang="en-US" sz="2400"/>
        </a:p>
      </dgm:t>
    </dgm:pt>
    <dgm:pt modelId="{A287614C-4DDD-4586-AA02-956FBD0F94A2}" type="pres">
      <dgm:prSet presAssocID="{DBC02A58-2A4E-498C-A7B7-F90FF38EBD47}" presName="root" presStyleCnt="0">
        <dgm:presLayoutVars>
          <dgm:dir/>
          <dgm:resizeHandles val="exact"/>
        </dgm:presLayoutVars>
      </dgm:prSet>
      <dgm:spPr/>
    </dgm:pt>
    <dgm:pt modelId="{CC3E87BC-6A5B-43B6-B6BF-406814ECD14B}" type="pres">
      <dgm:prSet presAssocID="{4330C3A3-76E6-4B1E-BA57-C28ED87F903D}" presName="compNode" presStyleCnt="0"/>
      <dgm:spPr/>
    </dgm:pt>
    <dgm:pt modelId="{D44CAF7F-80FD-4909-91BB-DCB882EFDB96}" type="pres">
      <dgm:prSet presAssocID="{4330C3A3-76E6-4B1E-BA57-C28ED87F90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ers"/>
        </a:ext>
      </dgm:extLst>
    </dgm:pt>
    <dgm:pt modelId="{7489C373-6B46-4DF9-8A1B-3D613AD145A2}" type="pres">
      <dgm:prSet presAssocID="{4330C3A3-76E6-4B1E-BA57-C28ED87F903D}" presName="spaceRect" presStyleCnt="0"/>
      <dgm:spPr/>
    </dgm:pt>
    <dgm:pt modelId="{47462581-8035-4DE9-97FF-51B7A2BC9129}" type="pres">
      <dgm:prSet presAssocID="{4330C3A3-76E6-4B1E-BA57-C28ED87F903D}" presName="textRect" presStyleLbl="revTx" presStyleIdx="0" presStyleCnt="2">
        <dgm:presLayoutVars>
          <dgm:chMax val="1"/>
          <dgm:chPref val="1"/>
        </dgm:presLayoutVars>
      </dgm:prSet>
      <dgm:spPr/>
    </dgm:pt>
    <dgm:pt modelId="{7C45DD5C-6D7C-461F-943C-91487D2F6B54}" type="pres">
      <dgm:prSet presAssocID="{2E554008-8D8F-4D3A-9DF4-1B9F6D485D6C}" presName="sibTrans" presStyleCnt="0"/>
      <dgm:spPr/>
    </dgm:pt>
    <dgm:pt modelId="{2941915A-896A-40F6-9CCC-3DA47D90EA55}" type="pres">
      <dgm:prSet presAssocID="{3CDA2C18-597A-4572-8F9F-9A6D08F6AD1D}" presName="compNode" presStyleCnt="0"/>
      <dgm:spPr/>
    </dgm:pt>
    <dgm:pt modelId="{2EE2751A-29E6-4C4F-8C0E-64E6CAED37AB}" type="pres">
      <dgm:prSet presAssocID="{3CDA2C18-597A-4572-8F9F-9A6D08F6AD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CB7EE80-8F59-4C47-8B1C-BCE85EEF2857}" type="pres">
      <dgm:prSet presAssocID="{3CDA2C18-597A-4572-8F9F-9A6D08F6AD1D}" presName="spaceRect" presStyleCnt="0"/>
      <dgm:spPr/>
    </dgm:pt>
    <dgm:pt modelId="{62A57504-D66D-4365-85E0-C11D67F32057}" type="pres">
      <dgm:prSet presAssocID="{3CDA2C18-597A-4572-8F9F-9A6D08F6AD1D}" presName="textRect" presStyleLbl="revTx" presStyleIdx="1" presStyleCnt="2" custScaleX="107978">
        <dgm:presLayoutVars>
          <dgm:chMax val="1"/>
          <dgm:chPref val="1"/>
        </dgm:presLayoutVars>
      </dgm:prSet>
      <dgm:spPr/>
    </dgm:pt>
  </dgm:ptLst>
  <dgm:cxnLst>
    <dgm:cxn modelId="{3C5F1A00-8BE3-48AF-A3F3-7707B2CA5406}" type="presOf" srcId="{DBC02A58-2A4E-498C-A7B7-F90FF38EBD47}" destId="{A287614C-4DDD-4586-AA02-956FBD0F94A2}" srcOrd="0" destOrd="0" presId="urn:microsoft.com/office/officeart/2018/2/layout/IconLabelList"/>
    <dgm:cxn modelId="{B2CF4B71-0C63-4690-A88A-5C45EC314AA5}" srcId="{DBC02A58-2A4E-498C-A7B7-F90FF38EBD47}" destId="{4330C3A3-76E6-4B1E-BA57-C28ED87F903D}" srcOrd="0" destOrd="0" parTransId="{0AC6FE87-990E-4852-829F-5BEA2AF61758}" sibTransId="{2E554008-8D8F-4D3A-9DF4-1B9F6D485D6C}"/>
    <dgm:cxn modelId="{4E698AA5-1CB3-4179-A4A2-B62299D89808}" type="presOf" srcId="{4330C3A3-76E6-4B1E-BA57-C28ED87F903D}" destId="{47462581-8035-4DE9-97FF-51B7A2BC9129}" srcOrd="0" destOrd="0" presId="urn:microsoft.com/office/officeart/2018/2/layout/IconLabelList"/>
    <dgm:cxn modelId="{2ED472D4-353B-4837-BB86-B9BEC35C5988}" srcId="{DBC02A58-2A4E-498C-A7B7-F90FF38EBD47}" destId="{3CDA2C18-597A-4572-8F9F-9A6D08F6AD1D}" srcOrd="1" destOrd="0" parTransId="{A882CEA2-0B2F-43E8-92B3-D69E0C620D5D}" sibTransId="{E7E9C47D-A7C5-493C-B7C4-F50C48C70EFA}"/>
    <dgm:cxn modelId="{55E424FB-6313-4A48-8B63-806472FF4F41}" type="presOf" srcId="{3CDA2C18-597A-4572-8F9F-9A6D08F6AD1D}" destId="{62A57504-D66D-4365-85E0-C11D67F32057}" srcOrd="0" destOrd="0" presId="urn:microsoft.com/office/officeart/2018/2/layout/IconLabelList"/>
    <dgm:cxn modelId="{7F387DAC-E6B9-4965-A9A5-4E5D2D8ABFF0}" type="presParOf" srcId="{A287614C-4DDD-4586-AA02-956FBD0F94A2}" destId="{CC3E87BC-6A5B-43B6-B6BF-406814ECD14B}" srcOrd="0" destOrd="0" presId="urn:microsoft.com/office/officeart/2018/2/layout/IconLabelList"/>
    <dgm:cxn modelId="{45D9E8A7-F5B0-40CE-9B98-6B9D17257828}" type="presParOf" srcId="{CC3E87BC-6A5B-43B6-B6BF-406814ECD14B}" destId="{D44CAF7F-80FD-4909-91BB-DCB882EFDB96}" srcOrd="0" destOrd="0" presId="urn:microsoft.com/office/officeart/2018/2/layout/IconLabelList"/>
    <dgm:cxn modelId="{4B061CEE-39F8-48E1-872F-E4DD6E5AC105}" type="presParOf" srcId="{CC3E87BC-6A5B-43B6-B6BF-406814ECD14B}" destId="{7489C373-6B46-4DF9-8A1B-3D613AD145A2}" srcOrd="1" destOrd="0" presId="urn:microsoft.com/office/officeart/2018/2/layout/IconLabelList"/>
    <dgm:cxn modelId="{C9C5CFED-CDF7-4430-9253-09E555503714}" type="presParOf" srcId="{CC3E87BC-6A5B-43B6-B6BF-406814ECD14B}" destId="{47462581-8035-4DE9-97FF-51B7A2BC9129}" srcOrd="2" destOrd="0" presId="urn:microsoft.com/office/officeart/2018/2/layout/IconLabelList"/>
    <dgm:cxn modelId="{8E058E54-1DC0-4900-8B50-D5652A6559FF}" type="presParOf" srcId="{A287614C-4DDD-4586-AA02-956FBD0F94A2}" destId="{7C45DD5C-6D7C-461F-943C-91487D2F6B54}" srcOrd="1" destOrd="0" presId="urn:microsoft.com/office/officeart/2018/2/layout/IconLabelList"/>
    <dgm:cxn modelId="{B7679A39-5717-47A2-99E9-C46B6D700F33}" type="presParOf" srcId="{A287614C-4DDD-4586-AA02-956FBD0F94A2}" destId="{2941915A-896A-40F6-9CCC-3DA47D90EA55}" srcOrd="2" destOrd="0" presId="urn:microsoft.com/office/officeart/2018/2/layout/IconLabelList"/>
    <dgm:cxn modelId="{BD156DA9-3860-463F-85B5-95D47A2DCE96}" type="presParOf" srcId="{2941915A-896A-40F6-9CCC-3DA47D90EA55}" destId="{2EE2751A-29E6-4C4F-8C0E-64E6CAED37AB}" srcOrd="0" destOrd="0" presId="urn:microsoft.com/office/officeart/2018/2/layout/IconLabelList"/>
    <dgm:cxn modelId="{6487DE8F-50FA-479A-8E7D-4DA59C5A6BFD}" type="presParOf" srcId="{2941915A-896A-40F6-9CCC-3DA47D90EA55}" destId="{CCB7EE80-8F59-4C47-8B1C-BCE85EEF2857}" srcOrd="1" destOrd="0" presId="urn:microsoft.com/office/officeart/2018/2/layout/IconLabelList"/>
    <dgm:cxn modelId="{6243ACCF-88F8-4C26-906D-07E5D0AE9532}" type="presParOf" srcId="{2941915A-896A-40F6-9CCC-3DA47D90EA55}" destId="{62A57504-D66D-4365-85E0-C11D67F3205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prstDash val="sysDash"/>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bg1"/>
              </a:solidFill>
            </a:rPr>
            <a:t>Add accessibility section to project brief, and business case documents.</a:t>
          </a:r>
          <a:endParaRPr lang="en-US" sz="2400" cap="none">
            <a:solidFill>
              <a:schemeClr val="bg1"/>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DC0C4D-8965-43C3-9CDC-5394945511E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1795522-8B3C-467D-96F0-2D37E887324E}">
      <dgm:prSet/>
      <dgm:spPr/>
      <dgm:t>
        <a:bodyPr/>
        <a:lstStyle/>
        <a:p>
          <a:pPr algn="l">
            <a:defRPr cap="all"/>
          </a:pPr>
          <a:r>
            <a:rPr lang="en-GB" cap="none">
              <a:solidFill>
                <a:schemeClr val="bg1"/>
              </a:solidFill>
            </a:rPr>
            <a:t>Institutional approach: most effective.</a:t>
          </a:r>
          <a:endParaRPr lang="en-US" cap="none">
            <a:solidFill>
              <a:schemeClr val="bg1"/>
            </a:solidFill>
          </a:endParaRPr>
        </a:p>
      </dgm:t>
    </dgm:pt>
    <dgm:pt modelId="{CEFD114C-F35E-447F-978D-8227E08578D4}" type="parTrans" cxnId="{05AE2853-D8CD-4CFE-BCC8-AF4F7E94E017}">
      <dgm:prSet/>
      <dgm:spPr/>
      <dgm:t>
        <a:bodyPr/>
        <a:lstStyle/>
        <a:p>
          <a:endParaRPr lang="en-US">
            <a:solidFill>
              <a:schemeClr val="bg1"/>
            </a:solidFill>
          </a:endParaRPr>
        </a:p>
      </dgm:t>
    </dgm:pt>
    <dgm:pt modelId="{2C8DC64C-DE54-43A7-9B87-5076FC59920C}" type="sibTrans" cxnId="{05AE2853-D8CD-4CFE-BCC8-AF4F7E94E017}">
      <dgm:prSet/>
      <dgm:spPr/>
      <dgm:t>
        <a:bodyPr/>
        <a:lstStyle/>
        <a:p>
          <a:endParaRPr lang="en-US">
            <a:solidFill>
              <a:schemeClr val="bg1"/>
            </a:solidFill>
          </a:endParaRPr>
        </a:p>
      </dgm:t>
    </dgm:pt>
    <dgm:pt modelId="{3572CF1F-684A-4B70-BD30-AF73113E75FF}">
      <dgm:prSet/>
      <dgm:spPr/>
      <dgm:t>
        <a:bodyPr/>
        <a:lstStyle/>
        <a:p>
          <a:pPr algn="l">
            <a:defRPr cap="all"/>
          </a:pPr>
          <a:r>
            <a:rPr lang="en-GB" cap="none">
              <a:solidFill>
                <a:schemeClr val="bg1"/>
              </a:solidFill>
            </a:rPr>
            <a:t>IT departments have specific attributes.</a:t>
          </a:r>
          <a:endParaRPr lang="en-US" cap="none">
            <a:solidFill>
              <a:schemeClr val="bg1"/>
            </a:solidFill>
          </a:endParaRPr>
        </a:p>
      </dgm:t>
    </dgm:pt>
    <dgm:pt modelId="{BB6C1A19-A74A-478A-9684-EE1745E918ED}" type="parTrans" cxnId="{01235EB7-DBED-4FEC-82E1-B8EBAC8ED7B0}">
      <dgm:prSet/>
      <dgm:spPr/>
      <dgm:t>
        <a:bodyPr/>
        <a:lstStyle/>
        <a:p>
          <a:endParaRPr lang="en-US">
            <a:solidFill>
              <a:schemeClr val="bg1"/>
            </a:solidFill>
          </a:endParaRPr>
        </a:p>
      </dgm:t>
    </dgm:pt>
    <dgm:pt modelId="{C064192C-0749-4C7A-8117-8F5398FCD847}" type="sibTrans" cxnId="{01235EB7-DBED-4FEC-82E1-B8EBAC8ED7B0}">
      <dgm:prSet/>
      <dgm:spPr/>
      <dgm:t>
        <a:bodyPr/>
        <a:lstStyle/>
        <a:p>
          <a:endParaRPr lang="en-US">
            <a:solidFill>
              <a:schemeClr val="bg1"/>
            </a:solidFill>
          </a:endParaRPr>
        </a:p>
      </dgm:t>
    </dgm:pt>
    <dgm:pt modelId="{6B86A8D1-F651-4F91-BF62-1F93E3BF659B}" type="pres">
      <dgm:prSet presAssocID="{D4DC0C4D-8965-43C3-9CDC-5394945511E3}" presName="root" presStyleCnt="0">
        <dgm:presLayoutVars>
          <dgm:dir/>
          <dgm:resizeHandles val="exact"/>
        </dgm:presLayoutVars>
      </dgm:prSet>
      <dgm:spPr/>
    </dgm:pt>
    <dgm:pt modelId="{31A14639-1687-4B33-B890-63F6267DB9D8}" type="pres">
      <dgm:prSet presAssocID="{B1795522-8B3C-467D-96F0-2D37E887324E}" presName="compNode" presStyleCnt="0"/>
      <dgm:spPr/>
    </dgm:pt>
    <dgm:pt modelId="{E710EEBE-0ABC-4312-97CD-EC68495FF7E4}" type="pres">
      <dgm:prSet presAssocID="{B1795522-8B3C-467D-96F0-2D37E887324E}" presName="iconBgRect" presStyleLbl="bgShp" presStyleIdx="0" presStyleCnt="2"/>
      <dgm:spPr>
        <a:solidFill>
          <a:srgbClr val="00131D"/>
        </a:solidFill>
        <a:ln w="38100">
          <a:solidFill>
            <a:schemeClr val="accent3"/>
          </a:solidFill>
        </a:ln>
      </dgm:spPr>
    </dgm:pt>
    <dgm:pt modelId="{7FDD7EA4-D66A-41C2-89FE-A648535C53A8}" type="pres">
      <dgm:prSet presAssocID="{B1795522-8B3C-467D-96F0-2D37E88732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F3FBC0AB-EAE0-4EB4-9509-4DBEE3249B06}" type="pres">
      <dgm:prSet presAssocID="{B1795522-8B3C-467D-96F0-2D37E887324E}" presName="spaceRect" presStyleCnt="0"/>
      <dgm:spPr/>
    </dgm:pt>
    <dgm:pt modelId="{3AD9315E-FAD3-45E8-8D95-EC8B90C7C6B3}" type="pres">
      <dgm:prSet presAssocID="{B1795522-8B3C-467D-96F0-2D37E887324E}" presName="textRect" presStyleLbl="revTx" presStyleIdx="0" presStyleCnt="2">
        <dgm:presLayoutVars>
          <dgm:chMax val="1"/>
          <dgm:chPref val="1"/>
        </dgm:presLayoutVars>
      </dgm:prSet>
      <dgm:spPr/>
    </dgm:pt>
    <dgm:pt modelId="{FEC629F6-F126-4292-891B-1223E8FD2B19}" type="pres">
      <dgm:prSet presAssocID="{2C8DC64C-DE54-43A7-9B87-5076FC59920C}" presName="sibTrans" presStyleCnt="0"/>
      <dgm:spPr/>
    </dgm:pt>
    <dgm:pt modelId="{779951AA-8415-4457-B9FE-F6441DFEDFC8}" type="pres">
      <dgm:prSet presAssocID="{3572CF1F-684A-4B70-BD30-AF73113E75FF}" presName="compNode" presStyleCnt="0"/>
      <dgm:spPr/>
    </dgm:pt>
    <dgm:pt modelId="{00EC839C-9A96-491D-8D90-968A675C040E}" type="pres">
      <dgm:prSet presAssocID="{3572CF1F-684A-4B70-BD30-AF73113E75FF}" presName="iconBgRect" presStyleLbl="bgShp" presStyleIdx="1" presStyleCnt="2"/>
      <dgm:spPr>
        <a:solidFill>
          <a:srgbClr val="00131D"/>
        </a:solidFill>
        <a:ln w="38100">
          <a:solidFill>
            <a:schemeClr val="accent3"/>
          </a:solidFill>
        </a:ln>
      </dgm:spPr>
    </dgm:pt>
    <dgm:pt modelId="{8AD6919D-E2D1-4F59-B66D-3B21C5377F76}" type="pres">
      <dgm:prSet presAssocID="{3572CF1F-684A-4B70-BD30-AF73113E75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31F25D36-9E37-489C-AE1C-E54FE8AB9908}" type="pres">
      <dgm:prSet presAssocID="{3572CF1F-684A-4B70-BD30-AF73113E75FF}" presName="spaceRect" presStyleCnt="0"/>
      <dgm:spPr/>
    </dgm:pt>
    <dgm:pt modelId="{DA08B667-D4B0-4F4D-BD98-61CEBCBF4CB6}" type="pres">
      <dgm:prSet presAssocID="{3572CF1F-684A-4B70-BD30-AF73113E75FF}" presName="textRect" presStyleLbl="revTx" presStyleIdx="1" presStyleCnt="2">
        <dgm:presLayoutVars>
          <dgm:chMax val="1"/>
          <dgm:chPref val="1"/>
        </dgm:presLayoutVars>
      </dgm:prSet>
      <dgm:spPr/>
    </dgm:pt>
  </dgm:ptLst>
  <dgm:cxnLst>
    <dgm:cxn modelId="{DA500D35-F144-4686-9F68-F4C9CDA18CC1}" type="presOf" srcId="{D4DC0C4D-8965-43C3-9CDC-5394945511E3}" destId="{6B86A8D1-F651-4F91-BF62-1F93E3BF659B}" srcOrd="0" destOrd="0" presId="urn:microsoft.com/office/officeart/2018/5/layout/IconCircleLabelList"/>
    <dgm:cxn modelId="{80EB763A-EFEE-4DA8-9DD9-2C959C629BA7}" type="presOf" srcId="{3572CF1F-684A-4B70-BD30-AF73113E75FF}" destId="{DA08B667-D4B0-4F4D-BD98-61CEBCBF4CB6}" srcOrd="0" destOrd="0" presId="urn:microsoft.com/office/officeart/2018/5/layout/IconCircleLabelList"/>
    <dgm:cxn modelId="{05AE2853-D8CD-4CFE-BCC8-AF4F7E94E017}" srcId="{D4DC0C4D-8965-43C3-9CDC-5394945511E3}" destId="{B1795522-8B3C-467D-96F0-2D37E887324E}" srcOrd="0" destOrd="0" parTransId="{CEFD114C-F35E-447F-978D-8227E08578D4}" sibTransId="{2C8DC64C-DE54-43A7-9B87-5076FC59920C}"/>
    <dgm:cxn modelId="{01235EB7-DBED-4FEC-82E1-B8EBAC8ED7B0}" srcId="{D4DC0C4D-8965-43C3-9CDC-5394945511E3}" destId="{3572CF1F-684A-4B70-BD30-AF73113E75FF}" srcOrd="1" destOrd="0" parTransId="{BB6C1A19-A74A-478A-9684-EE1745E918ED}" sibTransId="{C064192C-0749-4C7A-8117-8F5398FCD847}"/>
    <dgm:cxn modelId="{63BECBF6-307E-4FDE-BD75-5C652E8022D4}" type="presOf" srcId="{B1795522-8B3C-467D-96F0-2D37E887324E}" destId="{3AD9315E-FAD3-45E8-8D95-EC8B90C7C6B3}" srcOrd="0" destOrd="0" presId="urn:microsoft.com/office/officeart/2018/5/layout/IconCircleLabelList"/>
    <dgm:cxn modelId="{5611D934-81D2-4C7E-89AB-6D119C9EC9C1}" type="presParOf" srcId="{6B86A8D1-F651-4F91-BF62-1F93E3BF659B}" destId="{31A14639-1687-4B33-B890-63F6267DB9D8}" srcOrd="0" destOrd="0" presId="urn:microsoft.com/office/officeart/2018/5/layout/IconCircleLabelList"/>
    <dgm:cxn modelId="{BA8DB65D-2882-443F-ADF4-789D74C74A2E}" type="presParOf" srcId="{31A14639-1687-4B33-B890-63F6267DB9D8}" destId="{E710EEBE-0ABC-4312-97CD-EC68495FF7E4}" srcOrd="0" destOrd="0" presId="urn:microsoft.com/office/officeart/2018/5/layout/IconCircleLabelList"/>
    <dgm:cxn modelId="{FBC6FEAB-B862-4F0A-BB82-28899BCDABEA}" type="presParOf" srcId="{31A14639-1687-4B33-B890-63F6267DB9D8}" destId="{7FDD7EA4-D66A-41C2-89FE-A648535C53A8}" srcOrd="1" destOrd="0" presId="urn:microsoft.com/office/officeart/2018/5/layout/IconCircleLabelList"/>
    <dgm:cxn modelId="{C807DD9F-22E7-40B3-8D41-E162A0ACC4AD}" type="presParOf" srcId="{31A14639-1687-4B33-B890-63F6267DB9D8}" destId="{F3FBC0AB-EAE0-4EB4-9509-4DBEE3249B06}" srcOrd="2" destOrd="0" presId="urn:microsoft.com/office/officeart/2018/5/layout/IconCircleLabelList"/>
    <dgm:cxn modelId="{B220F902-69C9-48EB-AE7A-307F684FF254}" type="presParOf" srcId="{31A14639-1687-4B33-B890-63F6267DB9D8}" destId="{3AD9315E-FAD3-45E8-8D95-EC8B90C7C6B3}" srcOrd="3" destOrd="0" presId="urn:microsoft.com/office/officeart/2018/5/layout/IconCircleLabelList"/>
    <dgm:cxn modelId="{FEA5C40D-B255-4164-A455-9348A56BDB64}" type="presParOf" srcId="{6B86A8D1-F651-4F91-BF62-1F93E3BF659B}" destId="{FEC629F6-F126-4292-891B-1223E8FD2B19}" srcOrd="1" destOrd="0" presId="urn:microsoft.com/office/officeart/2018/5/layout/IconCircleLabelList"/>
    <dgm:cxn modelId="{14BD4E38-1080-49C1-963E-49AD6A7C9E02}" type="presParOf" srcId="{6B86A8D1-F651-4F91-BF62-1F93E3BF659B}" destId="{779951AA-8415-4457-B9FE-F6441DFEDFC8}" srcOrd="2" destOrd="0" presId="urn:microsoft.com/office/officeart/2018/5/layout/IconCircleLabelList"/>
    <dgm:cxn modelId="{0090E760-CF9F-4D50-9630-DE90F5E2638D}" type="presParOf" srcId="{779951AA-8415-4457-B9FE-F6441DFEDFC8}" destId="{00EC839C-9A96-491D-8D90-968A675C040E}" srcOrd="0" destOrd="0" presId="urn:microsoft.com/office/officeart/2018/5/layout/IconCircleLabelList"/>
    <dgm:cxn modelId="{6FDAAC8A-B5D4-44D6-9D52-E75F192AF5D1}" type="presParOf" srcId="{779951AA-8415-4457-B9FE-F6441DFEDFC8}" destId="{8AD6919D-E2D1-4F59-B66D-3B21C5377F76}" srcOrd="1" destOrd="0" presId="urn:microsoft.com/office/officeart/2018/5/layout/IconCircleLabelList"/>
    <dgm:cxn modelId="{B5FE999A-4C93-4CF0-A31C-CDC3059D81B9}" type="presParOf" srcId="{779951AA-8415-4457-B9FE-F6441DFEDFC8}" destId="{31F25D36-9E37-489C-AE1C-E54FE8AB9908}" srcOrd="2" destOrd="0" presId="urn:microsoft.com/office/officeart/2018/5/layout/IconCircleLabelList"/>
    <dgm:cxn modelId="{C480E491-44BA-4AE4-9758-2B33F96B09F6}" type="presParOf" srcId="{779951AA-8415-4457-B9FE-F6441DFEDFC8}" destId="{DA08B667-D4B0-4F4D-BD98-61CEBCBF4CB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olid"/>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prstDash val="sysDash"/>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Lots of services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Leaders</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Technical details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Potential impact</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Embedded in institution</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Can act now</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ipple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Octopu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onthly calendar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C3C548FA-3271-4DD0-A107-3FEAF68E027F}" type="sibTrans" cxnId="{7EDB08FF-27AF-4E8D-9E53-3B3CEE25F9A4}">
      <dgm:prSet/>
      <dgm:spPr/>
      <dgm:t>
        <a:bodyPr/>
        <a:lstStyle/>
        <a:p>
          <a:endParaRPr lang="en-GB"/>
        </a:p>
      </dgm:t>
    </dgm:pt>
    <dgm:pt modelId="{B8756300-5B21-4673-A39F-E4EB85B15C62}" type="par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prstDash val="sysDash"/>
        </a:ln>
      </dgm:spPr>
      <dgm:t>
        <a:bodyPr/>
        <a:lstStyle/>
        <a:p>
          <a:r>
            <a:rPr lang="en-GB">
              <a:solidFill>
                <a:schemeClr val="bg1"/>
              </a:solidFill>
              <a:latin typeface="Roboto"/>
            </a:rPr>
            <a:t>Initiate</a:t>
          </a:r>
          <a:endParaRPr lang="en-GB">
            <a:solidFill>
              <a:schemeClr val="bg1"/>
            </a:solidFill>
          </a:endParaRP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08822-CE4C-42A3-B9FE-07734320EF85}">
      <dsp:nvSpPr>
        <dsp:cNvPr id="0" name=""/>
        <dsp:cNvSpPr/>
      </dsp:nvSpPr>
      <dsp:spPr>
        <a:xfrm>
          <a:off x="59209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1499C58-3E43-49C8-8CD3-A0A9A06446C7}">
      <dsp:nvSpPr>
        <dsp:cNvPr id="0" name=""/>
        <dsp:cNvSpPr/>
      </dsp:nvSpPr>
      <dsp:spPr>
        <a:xfrm>
          <a:off x="935962" y="1249485"/>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0FE93-277B-4EFA-A327-96BB7D6BE6AC}">
      <dsp:nvSpPr>
        <dsp:cNvPr id="0" name=""/>
        <dsp:cNvSpPr/>
      </dsp:nvSpPr>
      <dsp:spPr>
        <a:xfrm>
          <a:off x="521746"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Question breaks</a:t>
          </a:r>
          <a:endParaRPr lang="en-US" sz="3200" kern="1200" cap="none">
            <a:solidFill>
              <a:schemeClr val="bg1"/>
            </a:solidFill>
          </a:endParaRPr>
        </a:p>
      </dsp:txBody>
      <dsp:txXfrm>
        <a:off x="521746" y="2873100"/>
        <a:ext cx="2423306" cy="902555"/>
      </dsp:txXfrm>
    </dsp:sp>
    <dsp:sp modelId="{67865982-C619-4A4D-B8E8-3D84C4ED1181}">
      <dsp:nvSpPr>
        <dsp:cNvPr id="0" name=""/>
        <dsp:cNvSpPr/>
      </dsp:nvSpPr>
      <dsp:spPr>
        <a:xfrm>
          <a:off x="3439477"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A04D4D50-0E3D-43D9-84DE-239B613E02A7}">
      <dsp:nvSpPr>
        <dsp:cNvPr id="0" name=""/>
        <dsp:cNvSpPr/>
      </dsp:nvSpPr>
      <dsp:spPr>
        <a:xfrm>
          <a:off x="3783347" y="1249485"/>
          <a:ext cx="848157" cy="84815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A8A78-A184-4F64-8765-2F858435893C}">
      <dsp:nvSpPr>
        <dsp:cNvPr id="0" name=""/>
        <dsp:cNvSpPr/>
      </dsp:nvSpPr>
      <dsp:spPr>
        <a:xfrm>
          <a:off x="2995772"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Acronyms</a:t>
          </a:r>
          <a:endParaRPr lang="en-US" sz="3200" kern="1200" cap="none">
            <a:solidFill>
              <a:schemeClr val="bg1"/>
            </a:solidFill>
          </a:endParaRPr>
        </a:p>
      </dsp:txBody>
      <dsp:txXfrm>
        <a:off x="2995772" y="2873100"/>
        <a:ext cx="2423306" cy="902555"/>
      </dsp:txXfrm>
    </dsp:sp>
    <dsp:sp modelId="{0E386F3F-2FBF-4ECC-AF25-4283E47CC1F7}">
      <dsp:nvSpPr>
        <dsp:cNvPr id="0" name=""/>
        <dsp:cNvSpPr/>
      </dsp:nvSpPr>
      <dsp:spPr>
        <a:xfrm>
          <a:off x="628686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297DF0C5-20A7-4ED5-AA12-B4FD0B7AC0A8}">
      <dsp:nvSpPr>
        <dsp:cNvPr id="0" name=""/>
        <dsp:cNvSpPr/>
      </dsp:nvSpPr>
      <dsp:spPr>
        <a:xfrm>
          <a:off x="6630732" y="1249485"/>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C23CE-8C0C-4B6D-AD77-01E4DE6D203A}">
      <dsp:nvSpPr>
        <dsp:cNvPr id="0" name=""/>
        <dsp:cNvSpPr/>
      </dsp:nvSpPr>
      <dsp:spPr>
        <a:xfrm>
          <a:off x="5843157"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Polls</a:t>
          </a:r>
          <a:endParaRPr lang="en-US" sz="3200" kern="1200" cap="none">
            <a:solidFill>
              <a:schemeClr val="bg1"/>
            </a:solidFill>
          </a:endParaRPr>
        </a:p>
      </dsp:txBody>
      <dsp:txXfrm>
        <a:off x="5843157" y="2873100"/>
        <a:ext cx="2423306" cy="902555"/>
      </dsp:txXfrm>
    </dsp:sp>
    <dsp:sp modelId="{FB79AF4A-9617-4408-8CFD-6634A06E29E0}">
      <dsp:nvSpPr>
        <dsp:cNvPr id="0" name=""/>
        <dsp:cNvSpPr/>
      </dsp:nvSpPr>
      <dsp:spPr>
        <a:xfrm>
          <a:off x="9389578"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BAA5BAC-E028-4FEE-8F01-DC93C9823F93}">
      <dsp:nvSpPr>
        <dsp:cNvPr id="0" name=""/>
        <dsp:cNvSpPr/>
      </dsp:nvSpPr>
      <dsp:spPr>
        <a:xfrm>
          <a:off x="9733448" y="1249485"/>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4D06B-D0BF-4318-88B7-6D04C771838B}">
      <dsp:nvSpPr>
        <dsp:cNvPr id="0" name=""/>
        <dsp:cNvSpPr/>
      </dsp:nvSpPr>
      <dsp:spPr>
        <a:xfrm>
          <a:off x="8690542" y="2873100"/>
          <a:ext cx="2933969"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Continuing the discussion</a:t>
          </a:r>
          <a:endParaRPr lang="en-US" sz="3200" kern="1200" cap="none">
            <a:solidFill>
              <a:schemeClr val="bg1"/>
            </a:solidFill>
          </a:endParaRPr>
        </a:p>
      </dsp:txBody>
      <dsp:txXfrm>
        <a:off x="8690542" y="2873100"/>
        <a:ext cx="2933969" cy="9025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8E43DA-EB7D-4682-B305-3637479FFCB9}">
      <dsp:nvSpPr>
        <dsp:cNvPr id="0" name=""/>
        <dsp:cNvSpPr/>
      </dsp:nvSpPr>
      <dsp:spPr>
        <a:xfrm>
          <a:off x="0" y="1544224"/>
          <a:ext cx="1593088" cy="1593088"/>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0A5BCE8-D5A4-4055-86DC-A9DDFFF1A385}">
      <dsp:nvSpPr>
        <dsp:cNvPr id="0" name=""/>
        <dsp:cNvSpPr/>
      </dsp:nvSpPr>
      <dsp:spPr>
        <a:xfrm>
          <a:off x="334548" y="1878772"/>
          <a:ext cx="923991" cy="9239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286E0-C779-4B34-814D-C7349614E847}">
      <dsp:nvSpPr>
        <dsp:cNvPr id="0" name=""/>
        <dsp:cNvSpPr/>
      </dsp:nvSpPr>
      <dsp:spPr>
        <a:xfrm>
          <a:off x="1934464" y="1544224"/>
          <a:ext cx="3755136" cy="15930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422400">
            <a:lnSpc>
              <a:spcPct val="100000"/>
            </a:lnSpc>
            <a:spcBef>
              <a:spcPct val="0"/>
            </a:spcBef>
            <a:spcAft>
              <a:spcPct val="35000"/>
            </a:spcAft>
            <a:buNone/>
          </a:pPr>
          <a:r>
            <a:rPr lang="en-GB" sz="3200" kern="1200" cap="none">
              <a:solidFill>
                <a:schemeClr val="bg1"/>
              </a:solidFill>
            </a:rPr>
            <a:t>Talk with colleagues, friends, and family members with disabilities.</a:t>
          </a:r>
          <a:endParaRPr lang="en-US" sz="3200" kern="1200" cap="none">
            <a:solidFill>
              <a:schemeClr val="bg1"/>
            </a:solidFill>
          </a:endParaRPr>
        </a:p>
      </dsp:txBody>
      <dsp:txXfrm>
        <a:off x="1934464" y="1544224"/>
        <a:ext cx="3755136" cy="159308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89F48-6836-49F7-8923-BC300CAFA4DE}">
      <dsp:nvSpPr>
        <dsp:cNvPr id="0" name=""/>
        <dsp:cNvSpPr/>
      </dsp:nvSpPr>
      <dsp:spPr>
        <a:xfrm>
          <a:off x="535456"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8A019D3C-D915-43B5-A296-54C9A68B792D}">
      <dsp:nvSpPr>
        <dsp:cNvPr id="0" name=""/>
        <dsp:cNvSpPr/>
      </dsp:nvSpPr>
      <dsp:spPr>
        <a:xfrm>
          <a:off x="871831" y="1282143"/>
          <a:ext cx="905625" cy="905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97EC9B-F03E-4B40-B036-B5A42E554B65}">
      <dsp:nvSpPr>
        <dsp:cNvPr id="0" name=""/>
        <dsp:cNvSpPr/>
      </dsp:nvSpPr>
      <dsp:spPr>
        <a:xfrm>
          <a:off x="530514" y="3025193"/>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Keyboard navigation </a:t>
          </a:r>
          <a:endParaRPr lang="en-US" sz="2600" kern="1200" cap="none">
            <a:solidFill>
              <a:schemeClr val="bg1"/>
            </a:solidFill>
          </a:endParaRPr>
        </a:p>
      </dsp:txBody>
      <dsp:txXfrm>
        <a:off x="530514" y="3025193"/>
        <a:ext cx="2587500" cy="720000"/>
      </dsp:txXfrm>
    </dsp:sp>
    <dsp:sp modelId="{72CE0E58-8D07-487D-9055-DFA5C4208911}">
      <dsp:nvSpPr>
        <dsp:cNvPr id="0" name=""/>
        <dsp:cNvSpPr/>
      </dsp:nvSpPr>
      <dsp:spPr>
        <a:xfrm>
          <a:off x="3575768"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F8016B6D-EC80-4FD1-9A7F-55B8E842C99B}">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67FE3-1F42-4153-AB7F-B1DC46C1BC5F}">
      <dsp:nvSpPr>
        <dsp:cNvPr id="0" name=""/>
        <dsp:cNvSpPr/>
      </dsp:nvSpPr>
      <dsp:spPr>
        <a:xfrm>
          <a:off x="3381861" y="3015768"/>
          <a:ext cx="19661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Accessibility Insights</a:t>
          </a:r>
          <a:endParaRPr lang="en-US" sz="2600" kern="1200" cap="none">
            <a:solidFill>
              <a:schemeClr val="bg1"/>
            </a:solidFill>
          </a:endParaRPr>
        </a:p>
      </dsp:txBody>
      <dsp:txXfrm>
        <a:off x="3381861" y="3015768"/>
        <a:ext cx="1966189"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331690" y="1056620"/>
          <a:ext cx="1035808" cy="1035808"/>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552436" y="1277366"/>
          <a:ext cx="594316" cy="5943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571"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Elevator pitches</a:t>
          </a:r>
        </a:p>
      </dsp:txBody>
      <dsp:txXfrm>
        <a:off x="571" y="2415058"/>
        <a:ext cx="1698046" cy="1209858"/>
      </dsp:txXfrm>
    </dsp:sp>
    <dsp:sp modelId="{025F50BB-17D6-44CD-BFBE-3757117D4D93}">
      <dsp:nvSpPr>
        <dsp:cNvPr id="0" name=""/>
        <dsp:cNvSpPr/>
      </dsp:nvSpPr>
      <dsp:spPr>
        <a:xfrm>
          <a:off x="2326895" y="1056620"/>
          <a:ext cx="1035808" cy="1035808"/>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2547641" y="1277366"/>
          <a:ext cx="594316" cy="5943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1995776"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Project  document</a:t>
          </a:r>
          <a:endParaRPr lang="en-US" sz="2800" kern="1200" cap="none">
            <a:solidFill>
              <a:schemeClr val="bg1"/>
            </a:solidFill>
          </a:endParaRPr>
        </a:p>
      </dsp:txBody>
      <dsp:txXfrm>
        <a:off x="1995776" y="2415058"/>
        <a:ext cx="1698046" cy="1209858"/>
      </dsp:txXfrm>
    </dsp:sp>
    <dsp:sp modelId="{DB177754-3BD9-4B54-9898-DAC4983642D8}">
      <dsp:nvSpPr>
        <dsp:cNvPr id="0" name=""/>
        <dsp:cNvSpPr/>
      </dsp:nvSpPr>
      <dsp:spPr>
        <a:xfrm>
          <a:off x="4322100" y="1056620"/>
          <a:ext cx="1035808" cy="1035808"/>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4542846" y="1277366"/>
          <a:ext cx="594316" cy="5943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3990981" y="2415058"/>
          <a:ext cx="1698046" cy="12098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Report or position paper</a:t>
          </a:r>
          <a:endParaRPr lang="en-US" sz="2800" kern="1200" cap="none">
            <a:solidFill>
              <a:schemeClr val="bg1"/>
            </a:solidFill>
          </a:endParaRPr>
        </a:p>
      </dsp:txBody>
      <dsp:txXfrm>
        <a:off x="3990981" y="2415058"/>
        <a:ext cx="1698046" cy="120985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4A6F0-5661-4A13-9D72-4E5A3A21768F}">
      <dsp:nvSpPr>
        <dsp:cNvPr id="0" name=""/>
        <dsp:cNvSpPr/>
      </dsp:nvSpPr>
      <dsp:spPr>
        <a:xfrm>
          <a:off x="1446570" y="274444"/>
          <a:ext cx="774404" cy="7744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229DA-9467-4D68-A62A-03B7BED475D1}">
      <dsp:nvSpPr>
        <dsp:cNvPr id="0" name=""/>
        <dsp:cNvSpPr/>
      </dsp:nvSpPr>
      <dsp:spPr>
        <a:xfrm>
          <a:off x="973322" y="1329740"/>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Gain buy-in from stakeholders</a:t>
          </a:r>
          <a:endParaRPr lang="en-US" sz="1800" kern="1200">
            <a:solidFill>
              <a:schemeClr val="bg1"/>
            </a:solidFill>
          </a:endParaRPr>
        </a:p>
      </dsp:txBody>
      <dsp:txXfrm>
        <a:off x="973322" y="1329740"/>
        <a:ext cx="1720898" cy="795915"/>
      </dsp:txXfrm>
    </dsp:sp>
    <dsp:sp modelId="{7F1E5488-5533-49EB-B39D-12628E30ACF4}">
      <dsp:nvSpPr>
        <dsp:cNvPr id="0" name=""/>
        <dsp:cNvSpPr/>
      </dsp:nvSpPr>
      <dsp:spPr>
        <a:xfrm>
          <a:off x="3468625" y="274444"/>
          <a:ext cx="774404" cy="77440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A751E-0880-4D09-8C69-7D60FDA69664}">
      <dsp:nvSpPr>
        <dsp:cNvPr id="0" name=""/>
        <dsp:cNvSpPr/>
      </dsp:nvSpPr>
      <dsp:spPr>
        <a:xfrm>
          <a:off x="2995378" y="1329740"/>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Tailored to the department / institution</a:t>
          </a:r>
          <a:endParaRPr lang="en-US" sz="1800" kern="1200">
            <a:solidFill>
              <a:schemeClr val="bg1"/>
            </a:solidFill>
          </a:endParaRPr>
        </a:p>
      </dsp:txBody>
      <dsp:txXfrm>
        <a:off x="2995378" y="1329740"/>
        <a:ext cx="1720898" cy="795915"/>
      </dsp:txXfrm>
    </dsp:sp>
    <dsp:sp modelId="{6B7D284B-EA9F-4BD0-BEB5-98D6B133331F}">
      <dsp:nvSpPr>
        <dsp:cNvPr id="0" name=""/>
        <dsp:cNvSpPr/>
      </dsp:nvSpPr>
      <dsp:spPr>
        <a:xfrm>
          <a:off x="1446570" y="2555880"/>
          <a:ext cx="774404" cy="7744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8FBC3-CACC-40BF-A8F4-2EBD3C41C63D}">
      <dsp:nvSpPr>
        <dsp:cNvPr id="0" name=""/>
        <dsp:cNvSpPr/>
      </dsp:nvSpPr>
      <dsp:spPr>
        <a:xfrm>
          <a:off x="973322" y="3611177"/>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Set priorities</a:t>
          </a:r>
          <a:endParaRPr lang="en-US" sz="1800" kern="1200">
            <a:solidFill>
              <a:schemeClr val="bg1"/>
            </a:solidFill>
          </a:endParaRPr>
        </a:p>
      </dsp:txBody>
      <dsp:txXfrm>
        <a:off x="973322" y="3611177"/>
        <a:ext cx="1720898" cy="795915"/>
      </dsp:txXfrm>
    </dsp:sp>
    <dsp:sp modelId="{AE0441DA-7631-47CA-96A8-604EDE8BAC97}">
      <dsp:nvSpPr>
        <dsp:cNvPr id="0" name=""/>
        <dsp:cNvSpPr/>
      </dsp:nvSpPr>
      <dsp:spPr>
        <a:xfrm>
          <a:off x="3468625" y="2555880"/>
          <a:ext cx="774404" cy="7744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178307-EA28-41F0-BAB4-DEF498BA0A5E}">
      <dsp:nvSpPr>
        <dsp:cNvPr id="0" name=""/>
        <dsp:cNvSpPr/>
      </dsp:nvSpPr>
      <dsp:spPr>
        <a:xfrm>
          <a:off x="2995378" y="3611177"/>
          <a:ext cx="1720898" cy="79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GB" sz="1800" kern="1200">
              <a:solidFill>
                <a:schemeClr val="bg1"/>
              </a:solidFill>
            </a:rPr>
            <a:t>Aim to obtain financial support</a:t>
          </a:r>
          <a:endParaRPr lang="en-US" sz="1800" kern="1200">
            <a:solidFill>
              <a:schemeClr val="bg1"/>
            </a:solidFill>
          </a:endParaRPr>
        </a:p>
      </dsp:txBody>
      <dsp:txXfrm>
        <a:off x="2995378" y="3611177"/>
        <a:ext cx="1720898" cy="795915"/>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3C15-645E-43D4-B53C-C83B71847FBE}">
      <dsp:nvSpPr>
        <dsp:cNvPr id="0" name=""/>
        <dsp:cNvSpPr/>
      </dsp:nvSpPr>
      <dsp:spPr>
        <a:xfrm>
          <a:off x="0" y="571"/>
          <a:ext cx="5689600" cy="1337255"/>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Context of staff and students with impairments</a:t>
          </a:r>
          <a:endParaRPr lang="en-US" sz="2300" kern="1200">
            <a:solidFill>
              <a:schemeClr val="bg1"/>
            </a:solidFill>
          </a:endParaRPr>
        </a:p>
      </dsp:txBody>
      <dsp:txXfrm>
        <a:off x="1544530" y="571"/>
        <a:ext cx="4145069" cy="1337255"/>
      </dsp:txXfrm>
    </dsp:sp>
    <dsp:sp modelId="{1BFA8CF5-BBCD-4E5B-AD1D-0CF4841EA2AC}">
      <dsp:nvSpPr>
        <dsp:cNvPr id="0" name=""/>
        <dsp:cNvSpPr/>
      </dsp:nvSpPr>
      <dsp:spPr>
        <a:xfrm>
          <a:off x="0" y="1672140"/>
          <a:ext cx="5689600" cy="1337255"/>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404519" y="1973023"/>
          <a:ext cx="735490" cy="73549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Benefits for all</a:t>
          </a:r>
          <a:endParaRPr lang="en-US" sz="2300" kern="1200">
            <a:solidFill>
              <a:schemeClr val="bg1"/>
            </a:solidFill>
          </a:endParaRPr>
        </a:p>
      </dsp:txBody>
      <dsp:txXfrm>
        <a:off x="1544530" y="1672140"/>
        <a:ext cx="4145069" cy="1337255"/>
      </dsp:txXfrm>
    </dsp:sp>
    <dsp:sp modelId="{0E0483B2-EBF0-4905-AA52-BA2C38B26491}">
      <dsp:nvSpPr>
        <dsp:cNvPr id="0" name=""/>
        <dsp:cNvSpPr/>
      </dsp:nvSpPr>
      <dsp:spPr>
        <a:xfrm>
          <a:off x="0" y="3343710"/>
          <a:ext cx="5689600" cy="133725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Social responsibility / relation to existing strategies</a:t>
          </a:r>
          <a:endParaRPr lang="en-US" sz="2300" kern="1200">
            <a:solidFill>
              <a:schemeClr val="bg1"/>
            </a:solidFill>
          </a:endParaRPr>
        </a:p>
      </dsp:txBody>
      <dsp:txXfrm>
        <a:off x="1544530" y="3343710"/>
        <a:ext cx="4145069" cy="1337255"/>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571"/>
          <a:ext cx="5689600" cy="133725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The legal context</a:t>
          </a:r>
          <a:endParaRPr lang="en-US" sz="2300" kern="1200">
            <a:solidFill>
              <a:schemeClr val="bg1"/>
            </a:solidFill>
          </a:endParaRPr>
        </a:p>
      </dsp:txBody>
      <dsp:txXfrm>
        <a:off x="1544530" y="571"/>
        <a:ext cx="4145069" cy="1337255"/>
      </dsp:txXfrm>
    </dsp:sp>
    <dsp:sp modelId="{5BB0369A-51F9-413C-A457-8E8A3265627D}">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Financial and technical benefits </a:t>
          </a:r>
          <a:endParaRPr lang="en-US" sz="2300" kern="1200">
            <a:solidFill>
              <a:schemeClr val="bg1"/>
            </a:solidFill>
          </a:endParaRPr>
        </a:p>
      </dsp:txBody>
      <dsp:txXfrm>
        <a:off x="1544530" y="1672140"/>
        <a:ext cx="4145069" cy="1337255"/>
      </dsp:txXfrm>
    </dsp:sp>
    <dsp:sp modelId="{13D33C15-645E-43D4-B53C-C83B71847FBE}">
      <dsp:nvSpPr>
        <dsp:cNvPr id="0" name=""/>
        <dsp:cNvSpPr/>
      </dsp:nvSpPr>
      <dsp:spPr>
        <a:xfrm>
          <a:off x="0" y="3343710"/>
          <a:ext cx="5689600" cy="1337255"/>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Staff development benefits</a:t>
          </a:r>
        </a:p>
      </dsp:txBody>
      <dsp:txXfrm>
        <a:off x="1544530" y="3343710"/>
        <a:ext cx="4145069" cy="133725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2673449" y="412974"/>
          <a:ext cx="2196000" cy="2196000"/>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3141449" y="880975"/>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2187161" y="3292975"/>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cap="none">
              <a:solidFill>
                <a:schemeClr val="bg1"/>
              </a:solidFill>
            </a:rPr>
            <a:t>Disclosure trends</a:t>
          </a:r>
        </a:p>
      </dsp:txBody>
      <dsp:txXfrm>
        <a:off x="2187161" y="3292975"/>
        <a:ext cx="3600000" cy="720000"/>
      </dsp:txXfrm>
    </dsp:sp>
    <dsp:sp modelId="{DB177754-3BD9-4B54-9898-DAC4983642D8}">
      <dsp:nvSpPr>
        <dsp:cNvPr id="0" name=""/>
        <dsp:cNvSpPr/>
      </dsp:nvSpPr>
      <dsp:spPr>
        <a:xfrm>
          <a:off x="6903450" y="412974"/>
          <a:ext cx="2196000" cy="2196000"/>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7371450" y="880975"/>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7014258" y="3292975"/>
          <a:ext cx="197438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GB" sz="2800" kern="1200" cap="none">
              <a:solidFill>
                <a:schemeClr val="bg1"/>
              </a:solidFill>
            </a:rPr>
            <a:t>Goals</a:t>
          </a:r>
          <a:endParaRPr lang="en-US" sz="2800" kern="1200" cap="none">
            <a:solidFill>
              <a:schemeClr val="bg1"/>
            </a:solidFill>
          </a:endParaRPr>
        </a:p>
      </dsp:txBody>
      <dsp:txXfrm>
        <a:off x="7014258" y="3292975"/>
        <a:ext cx="1974384"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9F610-E982-445C-B75D-D2237171DE26}">
      <dsp:nvSpPr>
        <dsp:cNvPr id="0" name=""/>
        <dsp:cNvSpPr/>
      </dsp:nvSpPr>
      <dsp:spPr>
        <a:xfrm>
          <a:off x="0" y="237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EHRC investigation following report and monitoring by CDDO</a:t>
          </a:r>
          <a:endParaRPr lang="en-US" sz="3500" kern="1200"/>
        </a:p>
      </dsp:txBody>
      <dsp:txXfrm>
        <a:off x="67966" y="91691"/>
        <a:ext cx="11636967" cy="1256367"/>
      </dsp:txXfrm>
    </dsp:sp>
    <dsp:sp modelId="{771FF7AE-B15C-444F-9D90-2760132CFE9A}">
      <dsp:nvSpPr>
        <dsp:cNvPr id="0" name=""/>
        <dsp:cNvSpPr/>
      </dsp:nvSpPr>
      <dsp:spPr>
        <a:xfrm>
          <a:off x="0" y="15168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Discrimination claim by injured party</a:t>
          </a:r>
          <a:endParaRPr lang="en-US" sz="3500" kern="1200"/>
        </a:p>
      </dsp:txBody>
      <dsp:txXfrm>
        <a:off x="67966" y="1584791"/>
        <a:ext cx="11636967" cy="1256367"/>
      </dsp:txXfrm>
    </dsp:sp>
    <dsp:sp modelId="{1BB833E8-AB16-4B95-883D-E5BBAD9563B5}">
      <dsp:nvSpPr>
        <dsp:cNvPr id="0" name=""/>
        <dsp:cNvSpPr/>
      </dsp:nvSpPr>
      <dsp:spPr>
        <a:xfrm>
          <a:off x="0" y="30099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Reputational damage</a:t>
          </a:r>
          <a:endParaRPr lang="en-US" sz="3500" kern="1200"/>
        </a:p>
      </dsp:txBody>
      <dsp:txXfrm>
        <a:off x="67966" y="3077891"/>
        <a:ext cx="11636967" cy="12563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How to respond?</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policy?</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processes?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 many services!</a:t>
          </a:r>
          <a:endParaRPr lang="en-US" sz="2300" kern="1200">
            <a:solidFill>
              <a:schemeClr val="bg1"/>
            </a:solidFill>
          </a:endParaRP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What is achievable?</a:t>
          </a:r>
        </a:p>
      </dsp:txBody>
      <dsp:txXfrm>
        <a:off x="978439" y="3500797"/>
        <a:ext cx="1716792" cy="728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3279E-9D7D-4544-AA77-389E66B7CB68}">
      <dsp:nvSpPr>
        <dsp:cNvPr id="0" name=""/>
        <dsp:cNvSpPr/>
      </dsp:nvSpPr>
      <dsp:spPr>
        <a:xfrm>
          <a:off x="3341528" y="0"/>
          <a:ext cx="4425950" cy="4425950"/>
        </a:xfrm>
        <a:prstGeom prst="triangle">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2664C-19DF-4C48-9559-20F42F246A22}">
      <dsp:nvSpPr>
        <dsp:cNvPr id="0" name=""/>
        <dsp:cNvSpPr/>
      </dsp:nvSpPr>
      <dsp:spPr>
        <a:xfrm>
          <a:off x="5554503" y="444972"/>
          <a:ext cx="2876867" cy="523852"/>
        </a:xfrm>
        <a:prstGeom prst="roundRect">
          <a:avLst/>
        </a:prstGeom>
        <a:solidFill>
          <a:schemeClr val="tx1">
            <a:alpha val="9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Inspire</a:t>
          </a:r>
        </a:p>
      </dsp:txBody>
      <dsp:txXfrm>
        <a:off x="5580075" y="470544"/>
        <a:ext cx="2825723" cy="472708"/>
      </dsp:txXfrm>
    </dsp:sp>
    <dsp:sp modelId="{15082BF9-1672-4360-BF04-055AA3572A97}">
      <dsp:nvSpPr>
        <dsp:cNvPr id="0" name=""/>
        <dsp:cNvSpPr/>
      </dsp:nvSpPr>
      <dsp:spPr>
        <a:xfrm>
          <a:off x="5554503" y="1034306"/>
          <a:ext cx="2876867" cy="523852"/>
        </a:xfrm>
        <a:prstGeom prst="roundRect">
          <a:avLst/>
        </a:prstGeom>
        <a:solidFill>
          <a:schemeClr val="tx1">
            <a:alpha val="9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Enlighten</a:t>
          </a:r>
        </a:p>
      </dsp:txBody>
      <dsp:txXfrm>
        <a:off x="5580075" y="1059878"/>
        <a:ext cx="2825723" cy="472708"/>
      </dsp:txXfrm>
    </dsp:sp>
    <dsp:sp modelId="{A50F0CD9-EB36-4FB5-BEDA-73198A2E2048}">
      <dsp:nvSpPr>
        <dsp:cNvPr id="0" name=""/>
        <dsp:cNvSpPr/>
      </dsp:nvSpPr>
      <dsp:spPr>
        <a:xfrm>
          <a:off x="5554503" y="1623640"/>
          <a:ext cx="2876867" cy="523852"/>
        </a:xfrm>
        <a:prstGeom prst="roundRect">
          <a:avLst/>
        </a:prstGeom>
        <a:solidFill>
          <a:schemeClr val="tx1">
            <a:alpha val="9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Reward</a:t>
          </a:r>
        </a:p>
      </dsp:txBody>
      <dsp:txXfrm>
        <a:off x="5580075" y="1649212"/>
        <a:ext cx="2825723" cy="472708"/>
      </dsp:txXfrm>
    </dsp:sp>
    <dsp:sp modelId="{999F011D-F659-4EC9-B5BF-1CBB1BAF156B}">
      <dsp:nvSpPr>
        <dsp:cNvPr id="0" name=""/>
        <dsp:cNvSpPr/>
      </dsp:nvSpPr>
      <dsp:spPr>
        <a:xfrm>
          <a:off x="5554503" y="2212975"/>
          <a:ext cx="2876867" cy="523852"/>
        </a:xfrm>
        <a:prstGeom prst="roundRect">
          <a:avLst/>
        </a:prstGeom>
        <a:solidFill>
          <a:schemeClr val="tx1">
            <a:alpha val="9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Require</a:t>
          </a:r>
        </a:p>
      </dsp:txBody>
      <dsp:txXfrm>
        <a:off x="5580075" y="2238547"/>
        <a:ext cx="2825723" cy="472708"/>
      </dsp:txXfrm>
    </dsp:sp>
    <dsp:sp modelId="{080CD1E1-A797-4343-A877-C7290CB6EB90}">
      <dsp:nvSpPr>
        <dsp:cNvPr id="0" name=""/>
        <dsp:cNvSpPr/>
      </dsp:nvSpPr>
      <dsp:spPr>
        <a:xfrm>
          <a:off x="5554503" y="2802309"/>
          <a:ext cx="2876867" cy="523852"/>
        </a:xfrm>
        <a:prstGeom prst="roundRect">
          <a:avLst/>
        </a:prstGeom>
        <a:solidFill>
          <a:schemeClr val="tx1">
            <a:alpha val="90000"/>
          </a:schemeClr>
        </a:solidFill>
        <a:ln w="381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Punish</a:t>
          </a:r>
        </a:p>
      </dsp:txBody>
      <dsp:txXfrm>
        <a:off x="5580075" y="2827881"/>
        <a:ext cx="2825723" cy="472708"/>
      </dsp:txXfrm>
    </dsp:sp>
    <dsp:sp modelId="{76827667-B583-4AE7-A61E-B4CE684268B7}">
      <dsp:nvSpPr>
        <dsp:cNvPr id="0" name=""/>
        <dsp:cNvSpPr/>
      </dsp:nvSpPr>
      <dsp:spPr>
        <a:xfrm>
          <a:off x="5554503" y="3391643"/>
          <a:ext cx="2876867" cy="523852"/>
        </a:xfrm>
        <a:prstGeom prst="roundRect">
          <a:avLst/>
        </a:prstGeom>
        <a:solidFill>
          <a:schemeClr val="tx1">
            <a:alpha val="90000"/>
          </a:scheme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bg1"/>
              </a:solidFill>
            </a:rPr>
            <a:t>Guilt</a:t>
          </a:r>
        </a:p>
      </dsp:txBody>
      <dsp:txXfrm>
        <a:off x="5580075" y="3417215"/>
        <a:ext cx="2825723" cy="472708"/>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381BE-B119-4BF8-A979-5F7237753DBF}">
      <dsp:nvSpPr>
        <dsp:cNvPr id="0" name=""/>
        <dsp:cNvSpPr/>
      </dsp:nvSpPr>
      <dsp:spPr>
        <a:xfrm>
          <a:off x="4874" y="14049"/>
          <a:ext cx="4184380" cy="1252799"/>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Audit for accessibility</a:t>
          </a:r>
        </a:p>
      </dsp:txBody>
      <dsp:txXfrm>
        <a:off x="4874" y="14049"/>
        <a:ext cx="4184380" cy="835200"/>
      </dsp:txXfrm>
    </dsp:sp>
    <dsp:sp modelId="{C865C6C4-9B7E-4591-88E0-6C6875E32093}">
      <dsp:nvSpPr>
        <dsp:cNvPr id="0" name=""/>
        <dsp:cNvSpPr/>
      </dsp:nvSpPr>
      <dsp:spPr>
        <a:xfrm>
          <a:off x="861916" y="849249"/>
          <a:ext cx="4184380" cy="3562650"/>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Create a baseline </a:t>
          </a:r>
        </a:p>
        <a:p>
          <a:pPr marL="285750" lvl="1" indent="-285750" algn="l" defTabSz="1289050">
            <a:lnSpc>
              <a:spcPct val="90000"/>
            </a:lnSpc>
            <a:spcBef>
              <a:spcPct val="0"/>
            </a:spcBef>
            <a:spcAft>
              <a:spcPct val="15000"/>
            </a:spcAft>
            <a:buChar char="•"/>
          </a:pPr>
          <a:r>
            <a:rPr lang="en-GB" sz="2900" kern="1200">
              <a:solidFill>
                <a:schemeClr val="bg1"/>
              </a:solidFill>
            </a:rPr>
            <a:t>Identify training / expertise gaps</a:t>
          </a:r>
        </a:p>
        <a:p>
          <a:pPr marL="285750" lvl="1" indent="-285750" algn="l" defTabSz="1289050">
            <a:lnSpc>
              <a:spcPct val="90000"/>
            </a:lnSpc>
            <a:spcBef>
              <a:spcPct val="0"/>
            </a:spcBef>
            <a:spcAft>
              <a:spcPct val="15000"/>
            </a:spcAft>
            <a:buChar char="•"/>
          </a:pPr>
          <a:r>
            <a:rPr lang="en-GB" sz="2900" kern="1200">
              <a:solidFill>
                <a:schemeClr val="bg1"/>
              </a:solidFill>
            </a:rPr>
            <a:t>Look for good practice.</a:t>
          </a:r>
        </a:p>
      </dsp:txBody>
      <dsp:txXfrm>
        <a:off x="966262" y="953595"/>
        <a:ext cx="3975688" cy="3353958"/>
      </dsp:txXfrm>
    </dsp:sp>
    <dsp:sp modelId="{A7218CDA-38F2-4F11-B161-45C35E0BD3AE}">
      <dsp:nvSpPr>
        <dsp:cNvPr id="0" name=""/>
        <dsp:cNvSpPr/>
      </dsp:nvSpPr>
      <dsp:spPr>
        <a:xfrm>
          <a:off x="4823592" y="-89244"/>
          <a:ext cx="1344794" cy="1041789"/>
        </a:xfrm>
        <a:prstGeom prst="rightArrow">
          <a:avLst>
            <a:gd name="adj1" fmla="val 60000"/>
            <a:gd name="adj2" fmla="val 5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4823592" y="119114"/>
        <a:ext cx="1032257" cy="625073"/>
      </dsp:txXfrm>
    </dsp:sp>
    <dsp:sp modelId="{5D50DD54-5702-47A1-9A99-264866007086}">
      <dsp:nvSpPr>
        <dsp:cNvPr id="0" name=""/>
        <dsp:cNvSpPr/>
      </dsp:nvSpPr>
      <dsp:spPr>
        <a:xfrm>
          <a:off x="6726603" y="14049"/>
          <a:ext cx="4184380" cy="1252799"/>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Review results</a:t>
          </a:r>
        </a:p>
      </dsp:txBody>
      <dsp:txXfrm>
        <a:off x="6726603" y="14049"/>
        <a:ext cx="4184380" cy="835200"/>
      </dsp:txXfrm>
    </dsp:sp>
    <dsp:sp modelId="{808C9162-F16E-42E3-A27B-F5C9C28D1F92}">
      <dsp:nvSpPr>
        <dsp:cNvPr id="0" name=""/>
        <dsp:cNvSpPr/>
      </dsp:nvSpPr>
      <dsp:spPr>
        <a:xfrm>
          <a:off x="7583644" y="849249"/>
          <a:ext cx="4184380" cy="3562650"/>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Problems / ‘anti-patterns’ to be avoided.</a:t>
          </a:r>
        </a:p>
        <a:p>
          <a:pPr marL="285750" lvl="1" indent="-285750" algn="l" defTabSz="1289050">
            <a:lnSpc>
              <a:spcPct val="90000"/>
            </a:lnSpc>
            <a:spcBef>
              <a:spcPct val="0"/>
            </a:spcBef>
            <a:spcAft>
              <a:spcPct val="15000"/>
            </a:spcAft>
            <a:buChar char="•"/>
          </a:pPr>
          <a:r>
            <a:rPr lang="en-GB" sz="2900" kern="1200">
              <a:solidFill>
                <a:schemeClr val="bg1"/>
              </a:solidFill>
            </a:rPr>
            <a:t>Defects / prioritisation</a:t>
          </a:r>
        </a:p>
        <a:p>
          <a:pPr marL="285750" lvl="1" indent="-285750" algn="l" defTabSz="1289050">
            <a:lnSpc>
              <a:spcPct val="90000"/>
            </a:lnSpc>
            <a:spcBef>
              <a:spcPct val="0"/>
            </a:spcBef>
            <a:spcAft>
              <a:spcPct val="15000"/>
            </a:spcAft>
            <a:buChar char="•"/>
          </a:pPr>
          <a:r>
            <a:rPr lang="en-GB" sz="2900" kern="1200">
              <a:solidFill>
                <a:schemeClr val="bg1"/>
              </a:solidFill>
            </a:rPr>
            <a:t>Report to stakeholders</a:t>
          </a:r>
        </a:p>
      </dsp:txBody>
      <dsp:txXfrm>
        <a:off x="7687990" y="953595"/>
        <a:ext cx="3975688" cy="3353958"/>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64E09-75B0-4423-A30F-A4CAF69B123A}">
      <dsp:nvSpPr>
        <dsp:cNvPr id="0" name=""/>
        <dsp:cNvSpPr/>
      </dsp:nvSpPr>
      <dsp:spPr>
        <a:xfrm>
          <a:off x="1227618" y="1328267"/>
          <a:ext cx="1102275" cy="1102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9E427-ECDA-4C6D-869A-8DA0E6CDD52A}">
      <dsp:nvSpPr>
        <dsp:cNvPr id="0" name=""/>
        <dsp:cNvSpPr/>
      </dsp:nvSpPr>
      <dsp:spPr>
        <a:xfrm>
          <a:off x="554006"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100s of services</a:t>
          </a:r>
        </a:p>
      </dsp:txBody>
      <dsp:txXfrm>
        <a:off x="554006" y="2752332"/>
        <a:ext cx="2449500" cy="720000"/>
      </dsp:txXfrm>
    </dsp:sp>
    <dsp:sp modelId="{17E7D5C5-9E03-446B-8D5F-360105529754}">
      <dsp:nvSpPr>
        <dsp:cNvPr id="0" name=""/>
        <dsp:cNvSpPr/>
      </dsp:nvSpPr>
      <dsp:spPr>
        <a:xfrm>
          <a:off x="4105781" y="1328267"/>
          <a:ext cx="1102275" cy="11022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EA708-45F3-4B47-BDFB-22E9CF2344D6}">
      <dsp:nvSpPr>
        <dsp:cNvPr id="0" name=""/>
        <dsp:cNvSpPr/>
      </dsp:nvSpPr>
      <dsp:spPr>
        <a:xfrm>
          <a:off x="3432168"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Complexity</a:t>
          </a:r>
          <a:endParaRPr lang="en-US" sz="2300" kern="1200">
            <a:solidFill>
              <a:schemeClr val="bg1"/>
            </a:solidFill>
          </a:endParaRPr>
        </a:p>
      </dsp:txBody>
      <dsp:txXfrm>
        <a:off x="3432168" y="2752332"/>
        <a:ext cx="2449500" cy="720000"/>
      </dsp:txXfrm>
    </dsp:sp>
    <dsp:sp modelId="{DB7583DD-522D-48E0-9AEC-292C4425222C}">
      <dsp:nvSpPr>
        <dsp:cNvPr id="0" name=""/>
        <dsp:cNvSpPr/>
      </dsp:nvSpPr>
      <dsp:spPr>
        <a:xfrm>
          <a:off x="6983943" y="1328267"/>
          <a:ext cx="1102275" cy="1102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1D7C1-FE39-41BD-8E8A-0FBB0CE6BFDE}">
      <dsp:nvSpPr>
        <dsp:cNvPr id="0" name=""/>
        <dsp:cNvSpPr/>
      </dsp:nvSpPr>
      <dsp:spPr>
        <a:xfrm>
          <a:off x="6729171"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Technology Stack</a:t>
          </a:r>
          <a:endParaRPr lang="en-US" sz="2300" kern="1200">
            <a:solidFill>
              <a:schemeClr val="bg1"/>
            </a:solidFill>
          </a:endParaRPr>
        </a:p>
      </dsp:txBody>
      <dsp:txXfrm>
        <a:off x="6729171" y="2752332"/>
        <a:ext cx="2449500" cy="720000"/>
      </dsp:txXfrm>
    </dsp:sp>
    <dsp:sp modelId="{80C74D45-414F-4C18-A6E8-4E2C9F4FF149}">
      <dsp:nvSpPr>
        <dsp:cNvPr id="0" name=""/>
        <dsp:cNvSpPr/>
      </dsp:nvSpPr>
      <dsp:spPr>
        <a:xfrm>
          <a:off x="9862106" y="1328267"/>
          <a:ext cx="1102275" cy="1102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B0908-2F7D-4BEE-BFC8-2EEB09000412}">
      <dsp:nvSpPr>
        <dsp:cNvPr id="0" name=""/>
        <dsp:cNvSpPr/>
      </dsp:nvSpPr>
      <dsp:spPr>
        <a:xfrm>
          <a:off x="9670653"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Homegrown / Commercial</a:t>
          </a:r>
          <a:endParaRPr lang="en-US" sz="2300" kern="1200">
            <a:solidFill>
              <a:schemeClr val="bg1"/>
            </a:solidFill>
          </a:endParaRPr>
        </a:p>
      </dsp:txBody>
      <dsp:txXfrm>
        <a:off x="9670653" y="2752332"/>
        <a:ext cx="2449500" cy="720000"/>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C43E9-C024-4FF8-96F1-2953085A9D7C}">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1E83F-7F9C-4989-BD58-EDF1980091EF}">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CDDO Level tests</a:t>
          </a:r>
        </a:p>
        <a:p>
          <a:pPr marL="171450" lvl="1" indent="-171450" algn="l" defTabSz="844550">
            <a:lnSpc>
              <a:spcPct val="90000"/>
            </a:lnSpc>
            <a:spcBef>
              <a:spcPct val="0"/>
            </a:spcBef>
            <a:spcAft>
              <a:spcPct val="15000"/>
            </a:spcAft>
            <a:buChar char="•"/>
          </a:pPr>
          <a:r>
            <a:rPr lang="en-GB" sz="1900" kern="1200">
              <a:solidFill>
                <a:schemeClr val="bg1"/>
              </a:solidFill>
            </a:rPr>
            <a:t>Baseline minimum for accessibility statement</a:t>
          </a:r>
        </a:p>
      </dsp:txBody>
      <dsp:txXfrm>
        <a:off x="562469" y="2378880"/>
        <a:ext cx="2333693" cy="2045618"/>
      </dsp:txXfrm>
    </dsp:sp>
    <dsp:sp modelId="{B227E8BF-5DC7-4B77-8FE8-14F14753360C}">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5CE1-FFB8-4A43-9D4D-A7637F5C2809}">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92680-D3E6-4378-9494-72AD2CFA2D3E}">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“Easy Checks”</a:t>
          </a:r>
        </a:p>
      </dsp:txBody>
      <dsp:txXfrm>
        <a:off x="3419366" y="1671938"/>
        <a:ext cx="2333693" cy="2045618"/>
      </dsp:txXfrm>
    </dsp:sp>
    <dsp:sp modelId="{EECDA5F1-06DC-4B61-B29C-145852F4DEF1}">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837A6-360E-41F7-A377-2F1674FD469F}">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F8CA-FFEA-4A1F-BD19-A5BD39CE09B2}">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More detailed testing, including with a screen reader.</a:t>
          </a:r>
        </a:p>
      </dsp:txBody>
      <dsp:txXfrm>
        <a:off x="6276262" y="964997"/>
        <a:ext cx="2333693" cy="2045618"/>
      </dsp:txXfrm>
    </dsp:sp>
    <dsp:sp modelId="{6D09CE7A-4E37-472E-9FEB-240B55479D0A}">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C0DC87-44CB-400E-A17D-062BF0273885}">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067F1-0C94-4FC4-AA24-5476C7283B02}">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Full Audit</a:t>
          </a:r>
        </a:p>
        <a:p>
          <a:pPr marL="171450" lvl="1" indent="-171450" algn="l" defTabSz="844550">
            <a:lnSpc>
              <a:spcPct val="90000"/>
            </a:lnSpc>
            <a:spcBef>
              <a:spcPct val="0"/>
            </a:spcBef>
            <a:spcAft>
              <a:spcPct val="15000"/>
            </a:spcAft>
            <a:buChar char="•"/>
          </a:pPr>
          <a:r>
            <a:rPr lang="en-GB" sz="1900" kern="1200">
              <a:solidFill>
                <a:schemeClr val="bg1"/>
              </a:solidFill>
            </a:rPr>
            <a:t>Using WCAG-EM process.</a:t>
          </a:r>
        </a:p>
      </dsp:txBody>
      <dsp:txXfrm>
        <a:off x="9133158" y="258055"/>
        <a:ext cx="2333693" cy="2045618"/>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A8FA7-11C6-46F6-BEFE-A0DB1676D0A5}">
      <dsp:nvSpPr>
        <dsp:cNvPr id="0" name=""/>
        <dsp:cNvSpPr/>
      </dsp:nvSpPr>
      <dsp:spPr>
        <a:xfrm>
          <a:off x="0" y="719127"/>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07F1F1CD-9304-4EBC-905A-134B7CDD47CF}">
      <dsp:nvSpPr>
        <dsp:cNvPr id="0" name=""/>
        <dsp:cNvSpPr/>
      </dsp:nvSpPr>
      <dsp:spPr>
        <a:xfrm>
          <a:off x="401605" y="1017842"/>
          <a:ext cx="730191" cy="730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70C9F-8B9D-4DEB-88F4-0C934FE0DA90}">
      <dsp:nvSpPr>
        <dsp:cNvPr id="0" name=""/>
        <dsp:cNvSpPr/>
      </dsp:nvSpPr>
      <dsp:spPr>
        <a:xfrm>
          <a:off x="1533401" y="719127"/>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As expertise of accessibility testing grows, build a more sophisticated test plan that covers more criteria.</a:t>
          </a:r>
          <a:endParaRPr lang="en-US" sz="2500" kern="1200">
            <a:solidFill>
              <a:schemeClr val="bg1"/>
            </a:solidFill>
          </a:endParaRPr>
        </a:p>
      </dsp:txBody>
      <dsp:txXfrm>
        <a:off x="1533401" y="719127"/>
        <a:ext cx="10239497" cy="1327620"/>
      </dsp:txXfrm>
    </dsp:sp>
    <dsp:sp modelId="{A35AD41A-F4A6-4558-9FA1-7ED61DE51937}">
      <dsp:nvSpPr>
        <dsp:cNvPr id="0" name=""/>
        <dsp:cNvSpPr/>
      </dsp:nvSpPr>
      <dsp:spPr>
        <a:xfrm>
          <a:off x="0" y="2378653"/>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BDB32398-93E3-4BAF-B430-BBE54E49D671}">
      <dsp:nvSpPr>
        <dsp:cNvPr id="0" name=""/>
        <dsp:cNvSpPr/>
      </dsp:nvSpPr>
      <dsp:spPr>
        <a:xfrm>
          <a:off x="401605" y="2677367"/>
          <a:ext cx="730191" cy="730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45B78-B95F-4E07-BCB8-399D452A2667}">
      <dsp:nvSpPr>
        <dsp:cNvPr id="0" name=""/>
        <dsp:cNvSpPr/>
      </dsp:nvSpPr>
      <dsp:spPr>
        <a:xfrm>
          <a:off x="1533401" y="2378653"/>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Example of UoS Digital Learning Team’s </a:t>
          </a:r>
          <a:r>
            <a:rPr lang="en-GB" sz="2500" kern="120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“level 3 accessibility test”.</a:t>
          </a:r>
          <a:endParaRPr lang="en-US" sz="2500" kern="1200">
            <a:solidFill>
              <a:schemeClr val="bg1"/>
            </a:solidFill>
          </a:endParaRPr>
        </a:p>
      </dsp:txBody>
      <dsp:txXfrm>
        <a:off x="1533401" y="2378653"/>
        <a:ext cx="10239497" cy="13276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Empowering all users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Developing IT staff</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New efficiencies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Better experience</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Prioritisation</a:t>
          </a:r>
          <a:endParaRPr lang="en-US" sz="2300" kern="1200">
            <a:solidFill>
              <a:schemeClr val="bg1"/>
            </a:solidFill>
          </a:endParaRP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Accessible by design</a:t>
          </a:r>
          <a:endParaRPr lang="en-US" sz="2300" kern="1200">
            <a:solidFill>
              <a:schemeClr val="bg1"/>
            </a:solidFill>
          </a:endParaRPr>
        </a:p>
      </dsp:txBody>
      <dsp:txXfrm>
        <a:off x="3878777" y="3500797"/>
        <a:ext cx="1716792" cy="7283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18873-C112-4CC8-8B7B-7E85ECF8E3BF}">
      <dsp:nvSpPr>
        <dsp:cNvPr id="0" name=""/>
        <dsp:cNvSpPr/>
      </dsp:nvSpPr>
      <dsp:spPr>
        <a:xfrm rot="5400000">
          <a:off x="438203" y="2000719"/>
          <a:ext cx="1303483" cy="2168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366B4-1986-4BBA-BFBD-D07531DEDD2A}">
      <dsp:nvSpPr>
        <dsp:cNvPr id="0" name=""/>
        <dsp:cNvSpPr/>
      </dsp:nvSpPr>
      <dsp:spPr>
        <a:xfrm>
          <a:off x="220619" y="2648773"/>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Define Evaluation Scope</a:t>
          </a:r>
        </a:p>
      </dsp:txBody>
      <dsp:txXfrm>
        <a:off x="220619" y="2648773"/>
        <a:ext cx="1958156" cy="1716438"/>
      </dsp:txXfrm>
    </dsp:sp>
    <dsp:sp modelId="{D523CABA-9769-4AF4-A144-46CF35C1BC08}">
      <dsp:nvSpPr>
        <dsp:cNvPr id="0" name=""/>
        <dsp:cNvSpPr/>
      </dsp:nvSpPr>
      <dsp:spPr>
        <a:xfrm>
          <a:off x="1809312" y="1841037"/>
          <a:ext cx="369463" cy="369463"/>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72C6C-3BB3-4409-9DC0-632C0062D4ED}">
      <dsp:nvSpPr>
        <dsp:cNvPr id="0" name=""/>
        <dsp:cNvSpPr/>
      </dsp:nvSpPr>
      <dsp:spPr>
        <a:xfrm rot="5400000">
          <a:off x="2835369" y="1407538"/>
          <a:ext cx="1303483" cy="2168967"/>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0802C-04CF-4958-8BD2-B17096B7B6DA}">
      <dsp:nvSpPr>
        <dsp:cNvPr id="0" name=""/>
        <dsp:cNvSpPr/>
      </dsp:nvSpPr>
      <dsp:spPr>
        <a:xfrm>
          <a:off x="2617785" y="2055592"/>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Explore Target Website</a:t>
          </a:r>
        </a:p>
      </dsp:txBody>
      <dsp:txXfrm>
        <a:off x="2617785" y="2055592"/>
        <a:ext cx="1958156" cy="1716438"/>
      </dsp:txXfrm>
    </dsp:sp>
    <dsp:sp modelId="{316E191C-00B8-40A1-A0D2-E58BC1B1AE35}">
      <dsp:nvSpPr>
        <dsp:cNvPr id="0" name=""/>
        <dsp:cNvSpPr/>
      </dsp:nvSpPr>
      <dsp:spPr>
        <a:xfrm>
          <a:off x="4206478" y="1247856"/>
          <a:ext cx="369463" cy="369463"/>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405F4-FA35-4552-98E4-0DAC4F16DE8F}">
      <dsp:nvSpPr>
        <dsp:cNvPr id="0" name=""/>
        <dsp:cNvSpPr/>
      </dsp:nvSpPr>
      <dsp:spPr>
        <a:xfrm rot="5400000">
          <a:off x="5232534" y="814357"/>
          <a:ext cx="1303483" cy="2168967"/>
        </a:xfrm>
        <a:prstGeom prst="corner">
          <a:avLst>
            <a:gd name="adj1" fmla="val 16120"/>
            <a:gd name="adj2" fmla="val 1611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03A9A-E5C7-4174-81E3-F5EEA6ABD591}">
      <dsp:nvSpPr>
        <dsp:cNvPr id="0" name=""/>
        <dsp:cNvSpPr/>
      </dsp:nvSpPr>
      <dsp:spPr>
        <a:xfrm>
          <a:off x="5014950" y="1462411"/>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Select Representative Sample</a:t>
          </a:r>
        </a:p>
      </dsp:txBody>
      <dsp:txXfrm>
        <a:off x="5014950" y="1462411"/>
        <a:ext cx="1958156" cy="1716438"/>
      </dsp:txXfrm>
    </dsp:sp>
    <dsp:sp modelId="{E708CC45-C77C-4432-9F1B-BF1C3F3A1482}">
      <dsp:nvSpPr>
        <dsp:cNvPr id="0" name=""/>
        <dsp:cNvSpPr/>
      </dsp:nvSpPr>
      <dsp:spPr>
        <a:xfrm>
          <a:off x="6603643" y="654675"/>
          <a:ext cx="369463" cy="369463"/>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B5431-425C-42A0-BC48-BAAF2A0B9F67}">
      <dsp:nvSpPr>
        <dsp:cNvPr id="0" name=""/>
        <dsp:cNvSpPr/>
      </dsp:nvSpPr>
      <dsp:spPr>
        <a:xfrm rot="5400000">
          <a:off x="7629700" y="221176"/>
          <a:ext cx="1303483" cy="2168967"/>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3D4B-2B8D-43AE-A0E5-6D154E9CBB8A}">
      <dsp:nvSpPr>
        <dsp:cNvPr id="0" name=""/>
        <dsp:cNvSpPr/>
      </dsp:nvSpPr>
      <dsp:spPr>
        <a:xfrm>
          <a:off x="7412116" y="869230"/>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Audit Selected Sample</a:t>
          </a:r>
        </a:p>
      </dsp:txBody>
      <dsp:txXfrm>
        <a:off x="7412116" y="869230"/>
        <a:ext cx="1958156" cy="1716438"/>
      </dsp:txXfrm>
    </dsp:sp>
    <dsp:sp modelId="{9A00BE2D-4C22-4A16-B43B-77E678FE9F80}">
      <dsp:nvSpPr>
        <dsp:cNvPr id="0" name=""/>
        <dsp:cNvSpPr/>
      </dsp:nvSpPr>
      <dsp:spPr>
        <a:xfrm>
          <a:off x="9000809" y="61494"/>
          <a:ext cx="369463" cy="369463"/>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83ABF-6853-4549-B19A-F562E1960947}">
      <dsp:nvSpPr>
        <dsp:cNvPr id="0" name=""/>
        <dsp:cNvSpPr/>
      </dsp:nvSpPr>
      <dsp:spPr>
        <a:xfrm rot="5400000">
          <a:off x="10026866" y="-372004"/>
          <a:ext cx="1303483" cy="2168967"/>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47BCD-43AC-47AC-9FDA-3B9BA3E33871}">
      <dsp:nvSpPr>
        <dsp:cNvPr id="0" name=""/>
        <dsp:cNvSpPr/>
      </dsp:nvSpPr>
      <dsp:spPr>
        <a:xfrm>
          <a:off x="9809282" y="276049"/>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Report Evaluation Findings</a:t>
          </a:r>
        </a:p>
      </dsp:txBody>
      <dsp:txXfrm>
        <a:off x="9809282" y="276049"/>
        <a:ext cx="1958156" cy="1716438"/>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CAF7F-80FD-4909-91BB-DCB882EFDB96}">
      <dsp:nvSpPr>
        <dsp:cNvPr id="0" name=""/>
        <dsp:cNvSpPr/>
      </dsp:nvSpPr>
      <dsp:spPr>
        <a:xfrm>
          <a:off x="2204125" y="293157"/>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62581-8035-4DE9-97FF-51B7A2BC9129}">
      <dsp:nvSpPr>
        <dsp:cNvPr id="0" name=""/>
        <dsp:cNvSpPr/>
      </dsp:nvSpPr>
      <dsp:spPr>
        <a:xfrm>
          <a:off x="1016125" y="2813114"/>
          <a:ext cx="4320000"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Build a culture of removing barriers to the use of our services.</a:t>
          </a:r>
          <a:endParaRPr lang="en-US" sz="2400" kern="1200">
            <a:solidFill>
              <a:schemeClr val="accent5"/>
            </a:solidFill>
          </a:endParaRPr>
        </a:p>
      </dsp:txBody>
      <dsp:txXfrm>
        <a:off x="1016125" y="2813114"/>
        <a:ext cx="4320000" cy="1319677"/>
      </dsp:txXfrm>
    </dsp:sp>
    <dsp:sp modelId="{2EE2751A-29E6-4C4F-8C0E-64E6CAED37AB}">
      <dsp:nvSpPr>
        <dsp:cNvPr id="0" name=""/>
        <dsp:cNvSpPr/>
      </dsp:nvSpPr>
      <dsp:spPr>
        <a:xfrm>
          <a:off x="7452450" y="29315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A57504-D66D-4365-85E0-C11D67F32057}">
      <dsp:nvSpPr>
        <dsp:cNvPr id="0" name=""/>
        <dsp:cNvSpPr/>
      </dsp:nvSpPr>
      <dsp:spPr>
        <a:xfrm>
          <a:off x="6092125" y="2813114"/>
          <a:ext cx="4664649"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Encourage reporting of accessibility defects, helping us to find new ways to improve our services and remove barriers.</a:t>
          </a:r>
          <a:endParaRPr lang="en-US" sz="2400" kern="1200">
            <a:solidFill>
              <a:schemeClr val="accent5"/>
            </a:solidFill>
          </a:endParaRPr>
        </a:p>
      </dsp:txBody>
      <dsp:txXfrm>
        <a:off x="6092125" y="2813114"/>
        <a:ext cx="4664649" cy="1319677"/>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595209" y="315057"/>
          <a:ext cx="1612687" cy="1612687"/>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938897" y="658744"/>
          <a:ext cx="925312" cy="9253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79678"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Add accessibility section to project brief, and business case documents.</a:t>
          </a:r>
          <a:endParaRPr lang="en-US" sz="2400" kern="1200" cap="none">
            <a:solidFill>
              <a:schemeClr val="bg1"/>
            </a:solidFill>
          </a:endParaRPr>
        </a:p>
      </dsp:txBody>
      <dsp:txXfrm>
        <a:off x="79678" y="2430057"/>
        <a:ext cx="2643750" cy="1991250"/>
      </dsp:txXfrm>
    </dsp:sp>
    <dsp:sp modelId="{FA78E2C9-43DC-42D9-857A-330962B98CA1}">
      <dsp:nvSpPr>
        <dsp:cNvPr id="0" name=""/>
        <dsp:cNvSpPr/>
      </dsp:nvSpPr>
      <dsp:spPr>
        <a:xfrm>
          <a:off x="3701615" y="315057"/>
          <a:ext cx="1612687" cy="1612687"/>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4045303" y="658744"/>
          <a:ext cx="925312" cy="9253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3186084"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3186084" y="2430057"/>
        <a:ext cx="2643750" cy="1991250"/>
      </dsp:txXfrm>
    </dsp:sp>
    <dsp:sp modelId="{00EDD588-5831-4ADB-8549-1AC7328CD1E6}">
      <dsp:nvSpPr>
        <dsp:cNvPr id="0" name=""/>
        <dsp:cNvSpPr/>
      </dsp:nvSpPr>
      <dsp:spPr>
        <a:xfrm>
          <a:off x="6808022" y="315057"/>
          <a:ext cx="1612687" cy="1612687"/>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7151709" y="658744"/>
          <a:ext cx="925312" cy="9253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6292490" y="2430057"/>
          <a:ext cx="2643750" cy="1991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6292490" y="2430057"/>
        <a:ext cx="2643750" cy="1991250"/>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0EEBE-0ABC-4312-97CD-EC68495FF7E4}">
      <dsp:nvSpPr>
        <dsp:cNvPr id="0" name=""/>
        <dsp:cNvSpPr/>
      </dsp:nvSpPr>
      <dsp:spPr>
        <a:xfrm>
          <a:off x="535456"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7FDD7EA4-D66A-41C2-89FE-A648535C53A8}">
      <dsp:nvSpPr>
        <dsp:cNvPr id="0" name=""/>
        <dsp:cNvSpPr/>
      </dsp:nvSpPr>
      <dsp:spPr>
        <a:xfrm>
          <a:off x="871831" y="1282143"/>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D9315E-FAD3-45E8-8D95-EC8B90C7C6B3}">
      <dsp:nvSpPr>
        <dsp:cNvPr id="0" name=""/>
        <dsp:cNvSpPr/>
      </dsp:nvSpPr>
      <dsp:spPr>
        <a:xfrm>
          <a:off x="30893"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Institutional approach: most effective.</a:t>
          </a:r>
          <a:endParaRPr lang="en-US" sz="2000" kern="1200" cap="none">
            <a:solidFill>
              <a:schemeClr val="bg1"/>
            </a:solidFill>
          </a:endParaRPr>
        </a:p>
      </dsp:txBody>
      <dsp:txXfrm>
        <a:off x="30893" y="3015768"/>
        <a:ext cx="2587500" cy="720000"/>
      </dsp:txXfrm>
    </dsp:sp>
    <dsp:sp modelId="{00EC839C-9A96-491D-8D90-968A675C040E}">
      <dsp:nvSpPr>
        <dsp:cNvPr id="0" name=""/>
        <dsp:cNvSpPr/>
      </dsp:nvSpPr>
      <dsp:spPr>
        <a:xfrm>
          <a:off x="3575768"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8AD6919D-E2D1-4F59-B66D-3B21C5377F76}">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8B667-D4B0-4F4D-BD98-61CEBCBF4CB6}">
      <dsp:nvSpPr>
        <dsp:cNvPr id="0" name=""/>
        <dsp:cNvSpPr/>
      </dsp:nvSpPr>
      <dsp:spPr>
        <a:xfrm>
          <a:off x="3071206"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IT departments have specific attributes.</a:t>
          </a:r>
          <a:endParaRPr lang="en-US" sz="2000" kern="1200" cap="none">
            <a:solidFill>
              <a:schemeClr val="bg1"/>
            </a:solidFill>
          </a:endParaRPr>
        </a:p>
      </dsp:txBody>
      <dsp:txXfrm>
        <a:off x="3071206" y="3015768"/>
        <a:ext cx="2587500" cy="720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426719" y="0"/>
          <a:ext cx="4836160" cy="4681537"/>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2441" y="1404461"/>
          <a:ext cx="1359192" cy="187261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Initiate</a:t>
          </a:r>
        </a:p>
      </dsp:txBody>
      <dsp:txXfrm>
        <a:off x="68791" y="1470811"/>
        <a:ext cx="1226492" cy="1739914"/>
      </dsp:txXfrm>
    </dsp:sp>
    <dsp:sp modelId="{0491BB63-841E-495B-9EE2-70EAB2B0ED1A}">
      <dsp:nvSpPr>
        <dsp:cNvPr id="0" name=""/>
        <dsp:cNvSpPr/>
      </dsp:nvSpPr>
      <dsp:spPr>
        <a:xfrm>
          <a:off x="1444283" y="1404461"/>
          <a:ext cx="1359192" cy="187261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Plan</a:t>
          </a:r>
        </a:p>
      </dsp:txBody>
      <dsp:txXfrm>
        <a:off x="1510633" y="1470811"/>
        <a:ext cx="1226492" cy="1739914"/>
      </dsp:txXfrm>
    </dsp:sp>
    <dsp:sp modelId="{620AF46C-5FCB-4189-AAE3-8738BBBB6126}">
      <dsp:nvSpPr>
        <dsp:cNvPr id="0" name=""/>
        <dsp:cNvSpPr/>
      </dsp:nvSpPr>
      <dsp:spPr>
        <a:xfrm>
          <a:off x="2886124" y="1404461"/>
          <a:ext cx="1359192" cy="187261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Implement</a:t>
          </a:r>
        </a:p>
      </dsp:txBody>
      <dsp:txXfrm>
        <a:off x="2952474" y="1470811"/>
        <a:ext cx="1226492" cy="1739914"/>
      </dsp:txXfrm>
    </dsp:sp>
    <dsp:sp modelId="{64178748-7FD2-4025-BA69-50BEFA47C226}">
      <dsp:nvSpPr>
        <dsp:cNvPr id="0" name=""/>
        <dsp:cNvSpPr/>
      </dsp:nvSpPr>
      <dsp:spPr>
        <a:xfrm>
          <a:off x="4327966" y="1404461"/>
          <a:ext cx="1359192" cy="187261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solidFill>
                <a:schemeClr val="bg1"/>
              </a:solidFill>
            </a:rPr>
            <a:t>Sustain</a:t>
          </a:r>
        </a:p>
      </dsp:txBody>
      <dsp:txXfrm>
        <a:off x="4394316" y="1470811"/>
        <a:ext cx="1226492" cy="1739914"/>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Lots of services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Leaders</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Technical details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Potential impact</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Embedded in institution</a:t>
          </a: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Can act now</a:t>
          </a:r>
          <a:endParaRPr lang="en-US" sz="2300" kern="1200">
            <a:solidFill>
              <a:schemeClr val="bg1"/>
            </a:solidFill>
          </a:endParaRPr>
        </a:p>
      </dsp:txBody>
      <dsp:txXfrm>
        <a:off x="3878777" y="3500797"/>
        <a:ext cx="1716792" cy="7283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latin typeface="Roboto"/>
            </a:rPr>
            <a:t>Initiate</a:t>
          </a:r>
          <a:endParaRPr lang="en-GB" sz="3600" kern="1200">
            <a:solidFill>
              <a:schemeClr val="bg1"/>
            </a:solidFill>
          </a:endParaRP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6.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01/12/2021</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ailman12.u.washington.edu/mailman/listinfo/athen-list" TargetMode="External"/><Relationship Id="rId2" Type="http://schemas.openxmlformats.org/officeDocument/2006/relationships/slide" Target="../slides/slide24.xml"/><Relationship Id="rId1" Type="http://schemas.openxmlformats.org/officeDocument/2006/relationships/notesMaster" Target="../notesMasters/notesMaster1.xm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w3.org/WAI/business-cas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www.lexdis.org.uk/digital-accessibility/testing/quick-accessibility-checks/" TargetMode="External"/><Relationship Id="rId2" Type="http://schemas.openxmlformats.org/officeDocument/2006/relationships/slide" Target="../slides/slide59.xml"/><Relationship Id="rId1" Type="http://schemas.openxmlformats.org/officeDocument/2006/relationships/notesMaster" Target="../notesMasters/notesMaster1.xml"/><Relationship Id="rId4" Type="http://schemas.openxmlformats.org/officeDocument/2006/relationships/hyperlink" Target="https://www.w3.org/WAI/test-evaluate/preliminary/" TargetMode="Externa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3" Type="http://schemas.openxmlformats.org/officeDocument/2006/relationships/hyperlink" Target="https://cucumber.io/docs/gherkin/"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cucumber.io/docs/gherkin/" TargetMode="External"/><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Welcome to ‘Making IT accessible for all!’ </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139197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get into the main part of our presentation, let’s consider some of the context of Digital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140530508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the end of the full slide deck we’ve added a suggested roadmap for your next steps. We’ll try and follow up any questions we could not answer in a follow up sent to you in a few days. </a:t>
            </a:r>
          </a:p>
          <a:p>
            <a:endParaRPr lang="en-GB"/>
          </a:p>
          <a:p>
            <a:r>
              <a:rPr lang="en-GB"/>
              <a:t>Continue the conversation on the JISC accessibility community and make sure to join their monthly drop-in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106</a:t>
            </a:fld>
            <a:endParaRPr lang="en-GB"/>
          </a:p>
        </p:txBody>
      </p:sp>
    </p:spTree>
    <p:extLst>
      <p:ext uri="{BB962C8B-B14F-4D97-AF65-F5344CB8AC3E}">
        <p14:creationId xmlns:p14="http://schemas.microsoft.com/office/powerpoint/2010/main" val="11456009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Thank you for your time today, and thanks especially to Sian Thomas at UCISA for working so hard in the background to make this event a success.</a:t>
            </a:r>
          </a:p>
        </p:txBody>
      </p:sp>
      <p:sp>
        <p:nvSpPr>
          <p:cNvPr id="4" name="Slide Number Placeholder 3"/>
          <p:cNvSpPr>
            <a:spLocks noGrp="1"/>
          </p:cNvSpPr>
          <p:nvPr>
            <p:ph type="sldNum" sz="quarter" idx="5"/>
          </p:nvPr>
        </p:nvSpPr>
        <p:spPr/>
        <p:txBody>
          <a:bodyPr/>
          <a:lstStyle/>
          <a:p>
            <a:fld id="{E8519701-676E-4F07-A32D-24D1A11027A8}" type="slidenum">
              <a:rPr lang="en-GB" smtClean="0"/>
              <a:t>107</a:t>
            </a:fld>
            <a:endParaRPr lang="en-GB"/>
          </a:p>
        </p:txBody>
      </p:sp>
    </p:spTree>
    <p:extLst>
      <p:ext uri="{BB962C8B-B14F-4D97-AF65-F5344CB8AC3E}">
        <p14:creationId xmlns:p14="http://schemas.microsoft.com/office/powerpoint/2010/main" val="135893924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use the remaining time to go through any questions in the chat and open up for further discussion. If you have a question you would like to ask “in person” feel free to put up your hand on Teams.</a:t>
            </a:r>
          </a:p>
        </p:txBody>
      </p:sp>
      <p:sp>
        <p:nvSpPr>
          <p:cNvPr id="4" name="Slide Number Placeholder 3"/>
          <p:cNvSpPr>
            <a:spLocks noGrp="1"/>
          </p:cNvSpPr>
          <p:nvPr>
            <p:ph type="sldNum" sz="quarter" idx="5"/>
          </p:nvPr>
        </p:nvSpPr>
        <p:spPr/>
        <p:txBody>
          <a:bodyPr/>
          <a:lstStyle/>
          <a:p>
            <a:fld id="{E8519701-676E-4F07-A32D-24D1A11027A8}" type="slidenum">
              <a:rPr lang="en-GB" smtClean="0"/>
              <a:t>108</a:t>
            </a:fld>
            <a:endParaRPr lang="en-GB"/>
          </a:p>
        </p:txBody>
      </p:sp>
    </p:spTree>
    <p:extLst>
      <p:ext uri="{BB962C8B-B14F-4D97-AF65-F5344CB8AC3E}">
        <p14:creationId xmlns:p14="http://schemas.microsoft.com/office/powerpoint/2010/main" val="869375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Disabled students now make up a sizeable minority of the student population. The number is under-reported because many students will not show in the official data. </a:t>
            </a:r>
          </a:p>
          <a:p>
            <a:pPr>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Research from Advance HE found the proportion of University staff disclosing as disabled has almost doubled within the last decade.</a:t>
            </a:r>
          </a:p>
          <a:p>
            <a:pPr>
              <a:lnSpc>
                <a:spcPct val="107000"/>
              </a:lnSpc>
              <a:spcAft>
                <a:spcPts val="800"/>
              </a:spcAft>
            </a:pPr>
            <a:endParaRPr lang="en-GB"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affects all of us, everyone will experience some kind of disability or impairment at some point in their lives.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accessibility isn’t only about supporting those with a disability or impairment. Accessible practices benefit everyone.</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24378106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Increasingly, we have opportunities to normalise and expand the benefits of accessible practices to all and explain the wider benefits.</a:t>
            </a:r>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6687054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202124"/>
                </a:solidFill>
                <a:effectLst/>
                <a:latin typeface="Roboto" panose="02000000000000000000" pitchFamily="2" charset="0"/>
              </a:rPr>
              <a:t>Nicola Yap, a Technical Writer for Google Cloud, has written that we should reframe accessibility as customisation.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202124"/>
                </a:solidFill>
                <a:effectLst/>
                <a:latin typeface="Roboto" panose="02000000000000000000" pitchFamily="2" charset="0"/>
              </a:rPr>
              <a:t>Accessibility features can benefit everyone. It’s important to explain these benefits to our user-population so that they can make more effective use of our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202124"/>
              </a:solidFill>
              <a:effectLst/>
              <a:latin typeface="Roboto" panose="02000000000000000000" pitchFamily="2" charset="0"/>
            </a:endParaRPr>
          </a:p>
          <a:p>
            <a:endParaRPr lang="en-GB" b="0" i="0">
              <a:solidFill>
                <a:srgbClr val="202124"/>
              </a:solidFill>
              <a:effectLst/>
              <a:latin typeface="Roboto" panose="02000000000000000000" pitchFamily="2" charset="0"/>
            </a:endParaRPr>
          </a:p>
          <a:p>
            <a:r>
              <a:rPr lang="en-GB"/>
              <a:t>https://blog.google/outreach-initiatives/accessibility/world-sight-day-accessibility-customization/</a:t>
            </a:r>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76441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shows that the more diverse an organisation the more likely it will out-perform, but how can we foster that diversity unless our services are accessible?</a:t>
            </a:r>
          </a:p>
          <a:p>
            <a:endParaRPr lang="en-GB"/>
          </a:p>
          <a:p>
            <a:r>
              <a:rPr lang="en-GB"/>
              <a:t>https://www.mckinsey.com/featured-insights/diversity-and-inclusion/diversity-wins-how-inclusion-matters#</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14100752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mentioned earlier that we presenters are all at different stages on this journey, and it’s fair to say that we are all very far from meeting our goals and objectives within digital accessibility. We identified several possible pathways to follow for embedding digital accessibility within our policies and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17750424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 World-wide web consortium’s Planning and Managing Web Accessibility guide is a straightforward and digestible approach to implementing digital accessibility within an organisation.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It breaks down the path through four steps.</a:t>
            </a:r>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24641288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Each of the steps has a discrete set of activities. In the full presentation (which you can access online) we explain all of these and relate to them to the context of a University IT Department.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1160139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During the rest of this hour we’re going to concentrate on what we believe will be most important and valuable for you. We will discuss learning the basics, developing the business case, creating a policy and determining budget and responsibilities, reviewing our websites, integrating goals into polices, and prioritising issues. We will give an overview of the recommendations for sustaining these activities.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816478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whole W3C guide is available online and the link is available on our presentation support website.</a:t>
            </a:r>
          </a:p>
          <a:p>
            <a:r>
              <a:rPr lang="en-GB"/>
              <a:t>Now I’m handing over to Matt to start reviewing this pathway and its context for University IT departments.</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810429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My name’s Tamsyn Smith and I’m Senior Learning Designer Team Lead at University of Southampton. I’m a white woman in my early 40s with shoulder-length brown hair. I’m joined by Dr Fiona Strawbridge, Director of Digital Education at UCL and Matthew </a:t>
            </a:r>
            <a:r>
              <a:rPr lang="en-GB" err="1"/>
              <a:t>Deeprose</a:t>
            </a:r>
            <a:r>
              <a:rPr lang="en-GB"/>
              <a:t>, Senior Learning Designer at Uni of Southampton.</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207649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highlight>
                  <a:srgbClr val="FFFF00"/>
                </a:highlight>
              </a:rPr>
              <a:t>Thanks Tamsyn. Hello everyone, I’m Matthew Deeprose. For those who cannot see me I’m a bald white male, in my forties, wearing a black jacket and a green shirt.</a:t>
            </a:r>
          </a:p>
          <a:p>
            <a:endParaRPr lang="en-GB"/>
          </a:p>
          <a:p>
            <a:r>
              <a:rPr lang="en-GB"/>
              <a:t>In this first stage, initiate, we’re concerned with d</a:t>
            </a:r>
            <a:r>
              <a:rPr lang="en-GB" b="0" i="0">
                <a:solidFill>
                  <a:srgbClr val="1D1D1D"/>
                </a:solidFill>
                <a:effectLst/>
                <a:latin typeface="Noto Sans" panose="020B0502040504020204" pitchFamily="34" charset="0"/>
              </a:rPr>
              <a:t>eveloping an understanding of accessibility and building departmental enthusiasm.</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2578748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By learning the basics, we mean finding out what accessibility is and why it’s important.</a:t>
            </a:r>
          </a:p>
          <a:p>
            <a:r>
              <a:rPr lang="en-GB">
                <a:effectLst/>
              </a:rPr>
              <a:t>The better you and your colleagues understand accessibility, the more effectively it can be implemented and promoted within your department. </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768564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Research by the charity Scope found that </a:t>
            </a:r>
            <a:r>
              <a:rPr lang="en-GB"/>
              <a:t>40% of households include a member with a disability. </a:t>
            </a:r>
          </a:p>
          <a:p>
            <a:endParaRPr lang="en-GB">
              <a:effectLst/>
            </a:endParaRPr>
          </a:p>
          <a:p>
            <a:pPr>
              <a:buFont typeface="Arial" panose="020B0604020202020204" pitchFamily="34" charset="0"/>
              <a:buNone/>
            </a:pPr>
            <a:r>
              <a:rPr lang="en-GB">
                <a:effectLst/>
              </a:rPr>
              <a:t>So talk with colleagues, friends, and family members with disabilities about their experiences.</a:t>
            </a:r>
          </a:p>
          <a:p>
            <a:r>
              <a:rPr lang="en-GB"/>
              <a:t>On the support site, I’ve added some useful introductory resources. If you haven’t tried it yet, the Accessibility Maze is an online game that you and your colleagues can play to learn more about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3689730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You could sign up for an automated email that teaches you a little about digital accessibility each day. For example “10 Days of accessibility” and Web Content Accessibility Guideline (WCAG) of the day”</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730525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there are numerous online communities and mailing lists.  All these links are on the presentation support site.</a:t>
            </a:r>
          </a:p>
          <a:p>
            <a:endParaRPr lang="en-GB"/>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Access Technology Higher Education Network Mailing List</a:t>
            </a:r>
            <a:endParaRPr lang="en-GB"/>
          </a:p>
          <a:p>
            <a:endParaRPr lang="en-GB">
              <a:hlinkClick r:id="rId3"/>
            </a:endParaRPr>
          </a:p>
          <a:p>
            <a:r>
              <a:rPr lang="en-GB">
                <a:hlinkClick r:id="rId3"/>
              </a:rPr>
              <a:t>https://mailman12.u.washington.edu/mailman/listinfo/athen-list</a:t>
            </a:r>
            <a:endParaRPr lang="en-GB"/>
          </a:p>
          <a:p>
            <a:endParaRPr lang="en-GB"/>
          </a:p>
          <a:p>
            <a:r>
              <a:rPr lang="en-GB">
                <a:hlinkClick r:id="rId4"/>
              </a:rPr>
              <a:t>https://webaim.org/discussion/</a:t>
            </a:r>
            <a:endParaRPr lang="en-GB"/>
          </a:p>
          <a:p>
            <a:endParaRPr lang="en-GB"/>
          </a:p>
          <a:p>
            <a:r>
              <a:rPr lang="en-GB">
                <a:hlinkClick r:id="rId5"/>
              </a:rPr>
              <a:t>https://www.jiscmail.ac.uk/cgi-bin/webadmin?A0=DIGITALACCESSIBILITYREGULATIONS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31425250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you learn about accessibility - try out a few of your own websites by using a keyboard, or using a browser based accessibility checker. </a:t>
            </a:r>
          </a:p>
          <a:p>
            <a:endParaRPr lang="en-GB"/>
          </a:p>
          <a:p>
            <a:r>
              <a:rPr lang="en-GB"/>
              <a:t>For example, load up your corporate site and go through the process of ordering a prospectus using your keyboard instead of a mouse or trackpad. </a:t>
            </a:r>
          </a:p>
          <a:p>
            <a:endParaRPr lang="en-GB"/>
          </a:p>
          <a:p>
            <a:r>
              <a:rPr lang="en-GB"/>
              <a:t>Or install the free accessibility insights browser plugin from Microsoft and try running a “fast pass” on a few of your sites and services. </a:t>
            </a:r>
          </a:p>
          <a:p>
            <a:endParaRPr lang="en-GB"/>
          </a:p>
          <a:p>
            <a:r>
              <a:rPr lang="en-GB"/>
              <a:t>How many issues can be identified automatically and what are they?</a:t>
            </a:r>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2269841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 departmental priority.</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42134635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lnSpc>
                <a:spcPct val="100000"/>
              </a:lnSpc>
              <a:defRPr cap="all"/>
            </a:pPr>
            <a:r>
              <a:rPr lang="en-US" sz="1200" cap="none">
                <a:solidFill>
                  <a:schemeClr val="bg1"/>
                </a:solidFill>
              </a:rPr>
              <a:t>In this context, what do we mean by “business case”? It may be a “stockpile” of arguments or elevator pitches that you use, or it could be a</a:t>
            </a:r>
            <a:r>
              <a:rPr lang="en-GB" sz="1200" cap="none">
                <a:solidFill>
                  <a:schemeClr val="bg1"/>
                </a:solidFill>
              </a:rPr>
              <a:t> project business case, or a report or position paper.</a:t>
            </a:r>
          </a:p>
          <a:p>
            <a:pPr lvl="0" algn="l">
              <a:lnSpc>
                <a:spcPct val="100000"/>
              </a:lnSpc>
              <a:defRPr cap="all"/>
            </a:pPr>
            <a:endParaRPr lang="en-GB" sz="1200" cap="none">
              <a:solidFill>
                <a:schemeClr val="bg1"/>
              </a:solidFill>
            </a:endParaRPr>
          </a:p>
          <a:p>
            <a:pPr lvl="0" algn="l">
              <a:lnSpc>
                <a:spcPct val="100000"/>
              </a:lnSpc>
              <a:defRPr cap="all"/>
            </a:pPr>
            <a:r>
              <a:rPr lang="en-GB" sz="1200" cap="none">
                <a:solidFill>
                  <a:schemeClr val="bg1"/>
                </a:solidFill>
              </a:rPr>
              <a:t>[Move forward]</a:t>
            </a:r>
          </a:p>
          <a:p>
            <a:pPr lvl="0" algn="l">
              <a:lnSpc>
                <a:spcPct val="100000"/>
              </a:lnSpc>
              <a:defRPr cap="all"/>
            </a:pPr>
            <a:endParaRPr lang="en-GB" sz="1200" cap="none">
              <a:solidFill>
                <a:schemeClr val="bg1"/>
              </a:solidFill>
            </a:endParaRPr>
          </a:p>
          <a:p>
            <a:pPr lvl="0" algn="l">
              <a:lnSpc>
                <a:spcPct val="100000"/>
              </a:lnSpc>
              <a:defRPr cap="all"/>
            </a:pPr>
            <a:r>
              <a:rPr lang="en-GB" sz="1200" cap="none">
                <a:solidFill>
                  <a:schemeClr val="bg1"/>
                </a:solidFill>
              </a:rPr>
              <a:t>Regardless, the aims are that through your arguments being tailored to your department, you can gain buy-in, set accessibility as a priority, and ideally obtain financial support.</a:t>
            </a:r>
            <a:endParaRPr lang="en-US" sz="1200" cap="none">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26610882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What’s relevant to explore in the business case will vary between institutions. In the next slides I’m going to highlight a few different angles.</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3955368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mentioned accessibility features can be considered customisation features. </a:t>
            </a:r>
          </a:p>
          <a:p>
            <a:endParaRPr lang="en-GB"/>
          </a:p>
          <a:p>
            <a:r>
              <a:rPr lang="en-GB"/>
              <a:t>In online meetings, it’s likely that someone has asked for a screen share to be made larger. </a:t>
            </a:r>
          </a:p>
          <a:p>
            <a:r>
              <a:rPr lang="en-GB"/>
              <a:t>[Move forward]</a:t>
            </a:r>
          </a:p>
          <a:p>
            <a:r>
              <a:rPr lang="en-GB"/>
              <a:t>This is dependent on the application reflowing, which is an accessibility Success Criterion.</a:t>
            </a:r>
          </a:p>
          <a:p>
            <a:endParaRPr lang="en-GB"/>
          </a:p>
          <a:p>
            <a:r>
              <a:rPr lang="en-GB"/>
              <a:t>Our business case can explain the benefits both of our services following accessibility guidelines, and how explaining these benefits to our users can help raise effectiveness and digital literacy.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623231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Today’s session will be recorded so please keep your cameras and microphones off unless we’ve come to you for a question.</a:t>
            </a:r>
          </a:p>
          <a:p>
            <a:r>
              <a:rPr lang="en-GB"/>
              <a:t>We’d like to encourage you to post any questions and comments that you might have in the chat box. </a:t>
            </a:r>
          </a:p>
          <a:p>
            <a:endParaRPr lang="en-GB"/>
          </a:p>
          <a:p>
            <a:r>
              <a:rPr lang="en-GB"/>
              <a:t>It is possible to turn on automated captions in Teams by selecting the ellipsis (three dots) and choosing turn on live captions.</a:t>
            </a:r>
          </a:p>
          <a:p>
            <a:endParaRPr lang="en-GB"/>
          </a:p>
          <a:p>
            <a:r>
              <a:rPr lang="en-GB"/>
              <a:t>A recording with corrected captions will be made available via the presentation website. Likewise, the PowerPoint, relevant links and more will be available online afterwards. There are two PowerPoint slide decks, the one we use in this session, and a fuller version with more details.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2050993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Not to diminish the experience of those with permanent disabilities or impairments, we may find ourselves dealing with a temporary impairment such as a broken arm, or a situational impairment such as using our device in a bright light. </a:t>
            </a:r>
          </a:p>
          <a:p>
            <a:endParaRPr lang="en-GB"/>
          </a:p>
          <a:p>
            <a:r>
              <a:rPr lang="en-GB"/>
              <a:t>As the W3C says, “accessibility is essential for some, but useful for all.”</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Following accessibility best-practices will help to maximise the potential of our investment in online services for everyone.</a:t>
            </a:r>
          </a:p>
          <a:p>
            <a:r>
              <a:rPr lang="en-GB"/>
              <a:t> </a:t>
            </a:r>
          </a:p>
        </p:txBody>
      </p:sp>
      <p:sp>
        <p:nvSpPr>
          <p:cNvPr id="4" name="Slide Number Placeholder 3"/>
          <p:cNvSpPr>
            <a:spLocks noGrp="1"/>
          </p:cNvSpPr>
          <p:nvPr>
            <p:ph type="sldNum" sz="quarter" idx="5"/>
          </p:nvPr>
        </p:nvSpPr>
        <p:spPr/>
        <p:txBody>
          <a:bodyPr/>
          <a:lstStyle/>
          <a:p>
            <a:fld id="{E8519701-676E-4F07-A32D-24D1A11027A8}" type="slidenum">
              <a:rPr lang="en-GB" smtClean="0"/>
              <a:t>30</a:t>
            </a:fld>
            <a:endParaRPr lang="en-GB"/>
          </a:p>
        </p:txBody>
      </p:sp>
    </p:spTree>
    <p:extLst>
      <p:ext uri="{BB962C8B-B14F-4D97-AF65-F5344CB8AC3E}">
        <p14:creationId xmlns:p14="http://schemas.microsoft.com/office/powerpoint/2010/main" val="16867461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Many accessibility features could be thought of as “dormant” within the computers of our colleagues. </a:t>
            </a:r>
          </a:p>
          <a:p>
            <a:endParaRPr lang="en-GB"/>
          </a:p>
          <a:p>
            <a:r>
              <a:rPr lang="en-GB"/>
              <a:t>Simple techniques such as having your email read aloud to you or knowing how to turn on dictation features can benefit many.</a:t>
            </a:r>
          </a:p>
          <a:p>
            <a:endParaRPr lang="en-GB"/>
          </a:p>
          <a:p>
            <a:r>
              <a:rPr lang="en-GB"/>
              <a:t>So a key part of our business case could be showing the benefits to all our users.</a:t>
            </a:r>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3419696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Review your institution’s access and participation plan to identify disability disclosure trends. Understand your institution’s access and participation goals.</a:t>
            </a:r>
          </a:p>
          <a:p>
            <a:endParaRPr lang="en-GB"/>
          </a:p>
          <a:p>
            <a:r>
              <a:rPr lang="en-GB"/>
              <a:t>So much of the University experience is digital, so accessibility can play an important part.</a:t>
            </a:r>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4720286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r>
              <a:rPr lang="en-GB">
                <a:solidFill>
                  <a:schemeClr val="bg1"/>
                </a:solidFill>
              </a:rPr>
              <a:t>Most would agree that ensuring our services are accessible is the “right thing to do”</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6052150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even just “the thing to do” – if we weren’t testing the accessibility of our services before, our work was not complete.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6176410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GB"/>
              <a:t>Many will have become aware of the requirement for accessible digital services through the Public Sector Bodies (Websites and Mobile Applications) Accessibility Regulations 2018 which I will now refer to as “PSBAR”.</a:t>
            </a:r>
          </a:p>
          <a:p>
            <a:pPr marL="0" indent="0">
              <a:lnSpc>
                <a:spcPct val="150000"/>
              </a:lnSpc>
              <a:buNone/>
            </a:pPr>
            <a:endParaRPr lang="en-GB"/>
          </a:p>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1912901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b="0" i="0">
                <a:solidFill>
                  <a:srgbClr val="BDC1C6"/>
                </a:solidFill>
                <a:effectLst/>
                <a:latin typeface="arial" panose="020B0604020202020204" pitchFamily="34" charset="0"/>
              </a:rPr>
              <a:t>Failure to comply with the accessibility regulations, could result in:</a:t>
            </a:r>
            <a:endParaRPr lang="en-GB"/>
          </a:p>
          <a:p>
            <a:pPr lvl="0"/>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a:solidFill>
                  <a:srgbClr val="8AB4F8"/>
                </a:solidFill>
                <a:effectLst/>
                <a:latin typeface="arial" panose="020B0604020202020204" pitchFamily="34" charset="0"/>
              </a:rPr>
              <a:t>An Equality and Human Rights Commission investigation</a:t>
            </a:r>
            <a:r>
              <a:rPr lang="en-GB" b="0" i="0">
                <a:solidFill>
                  <a:srgbClr val="0B0C0C"/>
                </a:solidFill>
                <a:effectLst/>
                <a:latin typeface="HelveticaNeu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lvl="0"/>
            <a:r>
              <a:rPr lang="en-GB"/>
              <a:t>A discrimination claim by injured party</a:t>
            </a:r>
          </a:p>
          <a:p>
            <a:pPr lvl="0"/>
            <a:endParaRPr lang="en-US"/>
          </a:p>
          <a:p>
            <a:pPr lvl="0"/>
            <a:r>
              <a:rPr lang="en-GB"/>
              <a:t>Or reputational damage</a:t>
            </a:r>
          </a:p>
          <a:p>
            <a:pPr lvl="0"/>
            <a:endParaRPr lang="en-GB"/>
          </a:p>
          <a:p>
            <a:pPr lvl="0"/>
            <a:r>
              <a:rPr lang="en-GB"/>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 discrimination claim by injured party – the regulations assist someone who wants to establish causation in a discrimination claim. The risk for an education provider, for example, is that an individual student who has failed a course could more easily link inaccessible content and discrimination.</a:t>
            </a:r>
            <a:endParaRPr lang="en-US"/>
          </a:p>
          <a:p>
            <a:pPr lvl="0"/>
            <a:endParaRPr lang="en-US"/>
          </a:p>
          <a:p>
            <a:endParaRPr lang="en-GB"/>
          </a:p>
          <a:p>
            <a:endParaRPr lang="en-GB"/>
          </a:p>
          <a:p>
            <a:r>
              <a:rPr lang="en-GB"/>
              <a:t>Thank to John Kelly as JISC for explaining these worst case scenarios.</a:t>
            </a:r>
          </a:p>
        </p:txBody>
      </p:sp>
      <p:sp>
        <p:nvSpPr>
          <p:cNvPr id="4" name="Slide Number Placeholder 3"/>
          <p:cNvSpPr>
            <a:spLocks noGrp="1"/>
          </p:cNvSpPr>
          <p:nvPr>
            <p:ph type="sldNum" sz="quarter" idx="5"/>
          </p:nvPr>
        </p:nvSpPr>
        <p:spPr/>
        <p:txBody>
          <a:bodyPr/>
          <a:lstStyle/>
          <a:p>
            <a:fld id="{E8519701-676E-4F07-A32D-24D1A11027A8}" type="slidenum">
              <a:rPr lang="en-GB" smtClean="0"/>
              <a:t>36</a:t>
            </a:fld>
            <a:endParaRPr lang="en-GB"/>
          </a:p>
        </p:txBody>
      </p:sp>
    </p:spTree>
    <p:extLst>
      <p:ext uri="{BB962C8B-B14F-4D97-AF65-F5344CB8AC3E}">
        <p14:creationId xmlns:p14="http://schemas.microsoft.com/office/powerpoint/2010/main" val="3026527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legalistic approach should not be the only argument in your business case. A</a:t>
            </a:r>
            <a:r>
              <a:rPr lang="en-GB" sz="1200"/>
              <a:t>s Lainey Feingold a disability rights lawyer in the US writes, it may mean organisations stop at the point of standards compliance.</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12332477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organisation Web Accessibility in Mind has published a hierarchy for what motivates accessibility change. </a:t>
            </a:r>
          </a:p>
          <a:p>
            <a:endParaRPr lang="en-GB"/>
          </a:p>
          <a:p>
            <a:r>
              <a:rPr lang="en-GB"/>
              <a:t>They believe the lower elements: guilt, punish, and require are not necessary for effective motivation, even though they are the most commonly used. </a:t>
            </a:r>
          </a:p>
          <a:p>
            <a:endParaRPr lang="en-GB"/>
          </a:p>
          <a:p>
            <a:r>
              <a:rPr lang="en-GB"/>
              <a:t>Rewarding, enlightening and inspiring are much more powerful, try to consider this in your business case.</a:t>
            </a:r>
          </a:p>
          <a:p>
            <a:endParaRPr lang="en-GB"/>
          </a:p>
          <a:p>
            <a:r>
              <a:rPr lang="en-GB"/>
              <a:t>https://webaim.org/blog/motivating-accessibility-change/</a:t>
            </a:r>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10139210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Implementing accessibility has </a:t>
            </a:r>
            <a:r>
              <a:rPr lang="en-GB" b="1"/>
              <a:t>development</a:t>
            </a:r>
            <a:r>
              <a:rPr lang="en-GB"/>
              <a:t> benefits for our IT staff through growing their marketable skills. Research by the Wall Street Journal found that t</a:t>
            </a:r>
            <a:r>
              <a:rPr lang="en-GB">
                <a:solidFill>
                  <a:schemeClr val="bg1"/>
                </a:solidFill>
              </a:rPr>
              <a:t>he number of job listings with “accessibility” in the title increased by 78% in the past year.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a:p>
            <a:r>
              <a:rPr lang="en-GB"/>
              <a:t>There is a growing demand for IT staff who are competent in accessibility.  And this will only increase. </a:t>
            </a:r>
          </a:p>
          <a:p>
            <a:endParaRPr lang="en-GB"/>
          </a:p>
          <a:p>
            <a:endParaRPr lang="en-GB"/>
          </a:p>
          <a:p>
            <a:r>
              <a:rPr lang="en-GB"/>
              <a:t>You can find more ideas on the W3C’s website and in the full slide deck.</a:t>
            </a:r>
          </a:p>
          <a:p>
            <a:endParaRPr lang="en-GB"/>
          </a:p>
          <a:p>
            <a:r>
              <a:rPr lang="en-GB"/>
              <a:t>__</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https://www.w3.org/WAI/business-case/</a:t>
            </a:r>
            <a:r>
              <a:rPr lang="en-GB"/>
              <a:t>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2587352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got various points where we’ll pause for questions as well as having a few minutes at the end of the presentation. </a:t>
            </a:r>
          </a:p>
          <a:p>
            <a:endParaRPr lang="en-GB"/>
          </a:p>
          <a:p>
            <a:r>
              <a:rPr lang="en-GB"/>
              <a:t>As we’ve only got an hour to cover a huge topic, we have assumed that everyone has some knowledge of accessibility. We’ll share acronyms in the chat, but please post a comment if anything requires clarification.</a:t>
            </a:r>
          </a:p>
          <a:p>
            <a:endParaRPr lang="en-GB"/>
          </a:p>
          <a:p>
            <a:r>
              <a:rPr lang="en-GB"/>
              <a:t>During the session, there will also be some polls using MS Forms.</a:t>
            </a:r>
          </a:p>
          <a:p>
            <a:endParaRPr lang="en-GB"/>
          </a:p>
          <a:p>
            <a:r>
              <a:rPr lang="en-GB"/>
              <a:t>We’re also hoping that discussions will continue in the Jisc Accessibility Community in Teams.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19622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look at the planning stage I’ll hand over to Tamsyn to see if there are any questions from the chat.</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19485662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13257759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Fiona is going to share her experience of building an IT accessibility policy, establishing responsibilities and requesting budget and resources. Later I’ll share our approach to building accessibility testing capability. Over to you Fiona.</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16078297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ffectLst/>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36849468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Fiona to give description of herself</a:t>
            </a:r>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3769199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48</a:t>
            </a:fld>
            <a:endParaRPr lang="en-GB"/>
          </a:p>
        </p:txBody>
      </p:sp>
    </p:spTree>
    <p:extLst>
      <p:ext uri="{BB962C8B-B14F-4D97-AF65-F5344CB8AC3E}">
        <p14:creationId xmlns:p14="http://schemas.microsoft.com/office/powerpoint/2010/main" val="169310928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Thanks Fiona! It’s Matt here again. Now that we have a policy, it’s time to review our existing websites within the scope of our objectives.  </a:t>
            </a:r>
          </a:p>
        </p:txBody>
      </p:sp>
      <p:sp>
        <p:nvSpPr>
          <p:cNvPr id="4" name="Slide Number Placeholder 3"/>
          <p:cNvSpPr>
            <a:spLocks noGrp="1"/>
          </p:cNvSpPr>
          <p:nvPr>
            <p:ph type="sldNum" sz="quarter" idx="5"/>
          </p:nvPr>
        </p:nvSpPr>
        <p:spPr/>
        <p:txBody>
          <a:bodyPr/>
          <a:lstStyle/>
          <a:p>
            <a:fld id="{E8519701-676E-4F07-A32D-24D1A11027A8}" type="slidenum">
              <a:rPr lang="en-GB" smtClean="0"/>
              <a:t>52</a:t>
            </a:fld>
            <a:endParaRPr lang="en-GB"/>
          </a:p>
        </p:txBody>
      </p:sp>
    </p:spTree>
    <p:extLst>
      <p:ext uri="{BB962C8B-B14F-4D97-AF65-F5344CB8AC3E}">
        <p14:creationId xmlns:p14="http://schemas.microsoft.com/office/powerpoint/2010/main" val="41511218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effectLst/>
            </a:endParaRPr>
          </a:p>
          <a:p>
            <a:r>
              <a:rPr lang="en-GB">
                <a:effectLst/>
              </a:rPr>
              <a:t>This allows us to identify issues to be fixed in existing websites and avoided in future releases, creating a baseline for future work and identifying where training is needed. </a:t>
            </a:r>
          </a:p>
          <a:p>
            <a:endParaRPr lang="en-GB">
              <a:effectLst/>
            </a:endParaRPr>
          </a:p>
          <a:p>
            <a:r>
              <a:rPr lang="en-GB">
                <a:effectLst/>
              </a:rPr>
              <a:t>Results are helpful in stakeholder reporting activities. We can highlight existing problems and their impact so that later on, the impact of positive change can be put into context.</a:t>
            </a:r>
          </a:p>
          <a:p>
            <a:endParaRPr lang="en-GB">
              <a:effectLst/>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53</a:t>
            </a:fld>
            <a:endParaRPr lang="en-GB"/>
          </a:p>
        </p:txBody>
      </p:sp>
    </p:spTree>
    <p:extLst>
      <p:ext uri="{BB962C8B-B14F-4D97-AF65-F5344CB8AC3E}">
        <p14:creationId xmlns:p14="http://schemas.microsoft.com/office/powerpoint/2010/main" val="24439365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Universities IT departments are likely to support hundreds of services, of differing complexity and technology stacks.</a:t>
            </a:r>
          </a:p>
        </p:txBody>
      </p:sp>
      <p:sp>
        <p:nvSpPr>
          <p:cNvPr id="4" name="Slide Number Placeholder 3"/>
          <p:cNvSpPr>
            <a:spLocks noGrp="1"/>
          </p:cNvSpPr>
          <p:nvPr>
            <p:ph type="sldNum" sz="quarter" idx="5"/>
          </p:nvPr>
        </p:nvSpPr>
        <p:spPr/>
        <p:txBody>
          <a:bodyPr/>
          <a:lstStyle/>
          <a:p>
            <a:fld id="{E8519701-676E-4F07-A32D-24D1A11027A8}" type="slidenum">
              <a:rPr lang="en-GB" smtClean="0"/>
              <a:t>54</a:t>
            </a:fld>
            <a:endParaRPr lang="en-GB"/>
          </a:p>
        </p:txBody>
      </p:sp>
    </p:spTree>
    <p:extLst>
      <p:ext uri="{BB962C8B-B14F-4D97-AF65-F5344CB8AC3E}">
        <p14:creationId xmlns:p14="http://schemas.microsoft.com/office/powerpoint/2010/main" val="28117381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First we should prioritise and group the services to be reviewed, looking for the greatest opportunities for learning and benefiting users.  This will vary between institutions, but areas to consider include usage and priority.</a:t>
            </a:r>
            <a:endParaRPr lang="en-GB" b="0" i="0">
              <a:solidFill>
                <a:srgbClr val="292929"/>
              </a:solidFill>
              <a:effectLst/>
              <a:latin typeface="charter"/>
            </a:endParaRPr>
          </a:p>
          <a:p>
            <a:endParaRPr lang="en-GB" b="0" i="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t>Then we should consider how we will perform the testing. </a:t>
            </a:r>
          </a:p>
        </p:txBody>
      </p:sp>
      <p:sp>
        <p:nvSpPr>
          <p:cNvPr id="4" name="Slide Number Placeholder 3"/>
          <p:cNvSpPr>
            <a:spLocks noGrp="1"/>
          </p:cNvSpPr>
          <p:nvPr>
            <p:ph type="sldNum" sz="quarter" idx="5"/>
          </p:nvPr>
        </p:nvSpPr>
        <p:spPr/>
        <p:txBody>
          <a:bodyPr/>
          <a:lstStyle/>
          <a:p>
            <a:fld id="{E8519701-676E-4F07-A32D-24D1A11027A8}" type="slidenum">
              <a:rPr lang="en-GB" smtClean="0"/>
              <a:t>55</a:t>
            </a:fld>
            <a:endParaRPr lang="en-GB"/>
          </a:p>
        </p:txBody>
      </p:sp>
    </p:spTree>
    <p:extLst>
      <p:ext uri="{BB962C8B-B14F-4D97-AF65-F5344CB8AC3E}">
        <p14:creationId xmlns:p14="http://schemas.microsoft.com/office/powerpoint/2010/main" val="1952547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chat you should find two polls to answer, “does your IT department have an IT accessibility policy?” and “Does your IT department have an accessibility testing process?”. You may need to scroll further up the chat to find them. Please complete the polls if you can, while we start our introduction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1394580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Within the Digital Learning team at the University of Southampton, we’re building an accessibility testing process.</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Our process grows with our familiarity and confidence in accessibility testing. It’s scalable so that we can build team capacity.</a:t>
            </a:r>
          </a:p>
          <a:p>
            <a:endParaRPr lang="en-GB"/>
          </a:p>
          <a:p>
            <a:r>
              <a:rPr lang="en-GB"/>
              <a:t>It’s broken down into four levels, the first level was inspired by the approach of the Central Data and Digital Office (CDDO).</a:t>
            </a:r>
          </a:p>
        </p:txBody>
      </p:sp>
      <p:sp>
        <p:nvSpPr>
          <p:cNvPr id="4" name="Slide Number Placeholder 3"/>
          <p:cNvSpPr>
            <a:spLocks noGrp="1"/>
          </p:cNvSpPr>
          <p:nvPr>
            <p:ph type="sldNum" sz="quarter" idx="5"/>
          </p:nvPr>
        </p:nvSpPr>
        <p:spPr/>
        <p:txBody>
          <a:bodyPr/>
          <a:lstStyle/>
          <a:p>
            <a:fld id="{E8519701-676E-4F07-A32D-24D1A11027A8}" type="slidenum">
              <a:rPr lang="en-GB" smtClean="0"/>
              <a:t>56</a:t>
            </a:fld>
            <a:endParaRPr lang="en-GB"/>
          </a:p>
        </p:txBody>
      </p:sp>
    </p:spTree>
    <p:extLst>
      <p:ext uri="{BB962C8B-B14F-4D97-AF65-F5344CB8AC3E}">
        <p14:creationId xmlns:p14="http://schemas.microsoft.com/office/powerpoint/2010/main" val="16033464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57</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Our internal accessibility testing service is based around these 4 levels.</a:t>
            </a:r>
          </a:p>
          <a:p>
            <a:endParaRPr lang="en-GB"/>
          </a:p>
          <a:p>
            <a:r>
              <a:rPr lang="en-GB"/>
              <a:t>The first is the baseline test, mimicking the CDDO.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58</a:t>
            </a:fld>
            <a:endParaRPr lang="en-GB"/>
          </a:p>
        </p:txBody>
      </p:sp>
    </p:spTree>
    <p:extLst>
      <p:ext uri="{BB962C8B-B14F-4D97-AF65-F5344CB8AC3E}">
        <p14:creationId xmlns:p14="http://schemas.microsoft.com/office/powerpoint/2010/main" val="24268905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second level of testing is based around the “W3C Easy checks” which are designed to be quick and easy, rather than definitive.</a:t>
            </a:r>
          </a:p>
          <a:p>
            <a:endParaRPr lang="en-GB"/>
          </a:p>
          <a:p>
            <a:r>
              <a:rPr lang="en-GB"/>
              <a:t>[PROGRESS}</a:t>
            </a:r>
          </a:p>
          <a:p>
            <a:endParaRPr lang="en-GB"/>
          </a:p>
          <a:p>
            <a:r>
              <a:rPr lang="en-GB"/>
              <a:t>Alistair McNaught and Abi James have documented similar tests that can be completed with limited knowledge and tools.</a:t>
            </a:r>
          </a:p>
          <a:p>
            <a:endParaRPr lang="en-GB"/>
          </a:p>
          <a:p>
            <a:endParaRPr lang="en-GB"/>
          </a:p>
          <a:p>
            <a:r>
              <a:rPr lang="en-GB"/>
              <a:t>….</a:t>
            </a:r>
          </a:p>
          <a:p>
            <a:r>
              <a:rPr lang="en-GB" sz="1200">
                <a:effectLst/>
                <a:latin typeface="Calibri" panose="020F0502020204030204" pitchFamily="34" charset="0"/>
                <a:ea typeface="Calibri" panose="020F0502020204030204" pitchFamily="34" charset="0"/>
                <a:cs typeface="Times New Roman" panose="02020603050405020304" pitchFamily="18" charset="0"/>
              </a:rPr>
              <a:t>These are on </a:t>
            </a:r>
            <a:r>
              <a:rPr lang="en-GB" sz="1200" err="1">
                <a:effectLst/>
                <a:latin typeface="Calibri" panose="020F0502020204030204" pitchFamily="34" charset="0"/>
                <a:ea typeface="Calibri" panose="020F0502020204030204" pitchFamily="34" charset="0"/>
                <a:cs typeface="Times New Roman" panose="02020603050405020304" pitchFamily="18" charset="0"/>
              </a:rPr>
              <a:t>Lexdis</a:t>
            </a:r>
            <a:r>
              <a:rPr lang="en-GB" sz="1200">
                <a:effectLst/>
                <a:latin typeface="Calibri" panose="020F0502020204030204" pitchFamily="34" charset="0"/>
                <a:ea typeface="Calibri" panose="020F0502020204030204" pitchFamily="34" charset="0"/>
                <a:cs typeface="Times New Roman" panose="02020603050405020304" pitchFamily="18" charset="0"/>
              </a:rPr>
              <a:t> at </a:t>
            </a:r>
            <a:r>
              <a:rPr lang="en-GB"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https://www.lexdis.org.uk/digital-accessibility/testing/quick-accessibility-checks/</a:t>
            </a:r>
            <a:r>
              <a:rPr lang="en-GB" sz="1200">
                <a:effectLst/>
                <a:latin typeface="Calibri" panose="020F0502020204030204" pitchFamily="34" charset="0"/>
                <a:ea typeface="Calibri" panose="020F0502020204030204" pitchFamily="34" charset="0"/>
                <a:cs typeface="Times New Roman" panose="02020603050405020304" pitchFamily="18" charset="0"/>
              </a:rPr>
              <a:t>. They are based on the W3C Easy checks - </a:t>
            </a:r>
            <a:r>
              <a:rPr lang="en-GB" sz="1200" u="sng">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https://www.w3.org/WAI/test-evaluate/preliminary/</a:t>
            </a:r>
            <a:endParaRPr lang="en-GB"/>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59</a:t>
            </a:fld>
            <a:endParaRPr lang="en-GB"/>
          </a:p>
        </p:txBody>
      </p:sp>
    </p:spTree>
    <p:extLst>
      <p:ext uri="{BB962C8B-B14F-4D97-AF65-F5344CB8AC3E}">
        <p14:creationId xmlns:p14="http://schemas.microsoft.com/office/powerpoint/2010/main" val="94660115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our understanding grows we are building up our level 3 testing process, a link to which is on our presentation support site.</a:t>
            </a:r>
          </a:p>
        </p:txBody>
      </p:sp>
      <p:sp>
        <p:nvSpPr>
          <p:cNvPr id="4" name="Slide Number Placeholder 3"/>
          <p:cNvSpPr>
            <a:spLocks noGrp="1"/>
          </p:cNvSpPr>
          <p:nvPr>
            <p:ph type="sldNum" sz="quarter" idx="5"/>
          </p:nvPr>
        </p:nvSpPr>
        <p:spPr/>
        <p:txBody>
          <a:bodyPr/>
          <a:lstStyle/>
          <a:p>
            <a:fld id="{E8519701-676E-4F07-A32D-24D1A11027A8}" type="slidenum">
              <a:rPr lang="en-GB" smtClean="0"/>
              <a:t>60</a:t>
            </a:fld>
            <a:endParaRPr lang="en-GB"/>
          </a:p>
        </p:txBody>
      </p:sp>
    </p:spTree>
    <p:extLst>
      <p:ext uri="{BB962C8B-B14F-4D97-AF65-F5344CB8AC3E}">
        <p14:creationId xmlns:p14="http://schemas.microsoft.com/office/powerpoint/2010/main" val="34590654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Our aim is to reach the level of competence that we can potentially follow the Website Accessibility Conformance Evaluation Methodology to perform a full audit.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61</a:t>
            </a:fld>
            <a:endParaRPr lang="en-GB"/>
          </a:p>
        </p:txBody>
      </p:sp>
    </p:spTree>
    <p:extLst>
      <p:ext uri="{BB962C8B-B14F-4D97-AF65-F5344CB8AC3E}">
        <p14:creationId xmlns:p14="http://schemas.microsoft.com/office/powerpoint/2010/main" val="31142332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Even with the results of a Level 1 test we can start creating Accessibility Statements. </a:t>
            </a:r>
          </a:p>
          <a:p>
            <a:endParaRPr lang="en-GB"/>
          </a:p>
          <a:p>
            <a:r>
              <a:rPr lang="en-GB"/>
              <a:t>While accessibility statements should have a minimum set of information, there is the opportunity to add more information that’s </a:t>
            </a:r>
            <a:r>
              <a:rPr lang="en-GB" b="1"/>
              <a:t>relevant and useful for our users.</a:t>
            </a:r>
          </a:p>
        </p:txBody>
      </p:sp>
      <p:sp>
        <p:nvSpPr>
          <p:cNvPr id="4" name="Slide Number Placeholder 3"/>
          <p:cNvSpPr>
            <a:spLocks noGrp="1"/>
          </p:cNvSpPr>
          <p:nvPr>
            <p:ph type="sldNum" sz="quarter" idx="5"/>
          </p:nvPr>
        </p:nvSpPr>
        <p:spPr/>
        <p:txBody>
          <a:bodyPr/>
          <a:lstStyle/>
          <a:p>
            <a:fld id="{E8519701-676E-4F07-A32D-24D1A11027A8}" type="slidenum">
              <a:rPr lang="en-GB" smtClean="0"/>
              <a:t>62</a:t>
            </a:fld>
            <a:endParaRPr lang="en-GB"/>
          </a:p>
        </p:txBody>
      </p:sp>
    </p:spTree>
    <p:extLst>
      <p:ext uri="{BB962C8B-B14F-4D97-AF65-F5344CB8AC3E}">
        <p14:creationId xmlns:p14="http://schemas.microsoft.com/office/powerpoint/2010/main" val="23423378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Promoting and communicating our statements can help to reinforce awareness, demonstrate that we care about removing barriers to the use of services, and encourage reporting of accessibility issues, helping us identify new ways to improve our services and remove accessibility barriers.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63</a:t>
            </a:fld>
            <a:endParaRPr lang="en-GB"/>
          </a:p>
        </p:txBody>
      </p:sp>
    </p:spTree>
    <p:extLst>
      <p:ext uri="{BB962C8B-B14F-4D97-AF65-F5344CB8AC3E}">
        <p14:creationId xmlns:p14="http://schemas.microsoft.com/office/powerpoint/2010/main" val="5056366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Command line tools such as Axe can be used at scale to identify issues across sites. It may help to identify “quick wins” that can be remediated just by adjusting CSS in the case of colour contrast, or adjusting the headers in the case where the </a:t>
            </a:r>
            <a:r>
              <a:rPr lang="en-GB" b="0" i="0">
                <a:solidFill>
                  <a:srgbClr val="C9D1D9"/>
                </a:solidFill>
                <a:effectLst/>
                <a:latin typeface="-apple-system"/>
              </a:rPr>
              <a:t>viewport has been set to disable</a:t>
            </a:r>
            <a:r>
              <a:rPr lang="en-GB"/>
              <a:t> text scaling and zooming.</a:t>
            </a:r>
          </a:p>
          <a:p>
            <a:endParaRPr lang="en-GB"/>
          </a:p>
          <a:p>
            <a:r>
              <a:rPr lang="en-GB"/>
              <a:t>Identifying systemic fixes can help create momentum. It’s a positive way to communicate progress to secure greater commitment. </a:t>
            </a:r>
          </a:p>
        </p:txBody>
      </p:sp>
      <p:sp>
        <p:nvSpPr>
          <p:cNvPr id="4" name="Slide Number Placeholder 3"/>
          <p:cNvSpPr>
            <a:spLocks noGrp="1"/>
          </p:cNvSpPr>
          <p:nvPr>
            <p:ph type="sldNum" sz="quarter" idx="5"/>
          </p:nvPr>
        </p:nvSpPr>
        <p:spPr/>
        <p:txBody>
          <a:bodyPr/>
          <a:lstStyle/>
          <a:p>
            <a:fld id="{E8519701-676E-4F07-A32D-24D1A11027A8}" type="slidenum">
              <a:rPr lang="en-GB" smtClean="0"/>
              <a:t>64</a:t>
            </a:fld>
            <a:endParaRPr lang="en-GB"/>
          </a:p>
        </p:txBody>
      </p:sp>
    </p:spTree>
    <p:extLst>
      <p:ext uri="{BB962C8B-B14F-4D97-AF65-F5344CB8AC3E}">
        <p14:creationId xmlns:p14="http://schemas.microsoft.com/office/powerpoint/2010/main" val="14875467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look at the implement stage I’ll hand over to Tamsyn to see if there are any questions from the chat.</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chemeClr val="accent1"/>
                </a:solidFill>
              </a:rPr>
              <a:t>Over to you Tamsyn.</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65</a:t>
            </a:fld>
            <a:endParaRPr lang="en-GB"/>
          </a:p>
        </p:txBody>
      </p:sp>
    </p:spTree>
    <p:extLst>
      <p:ext uri="{BB962C8B-B14F-4D97-AF65-F5344CB8AC3E}">
        <p14:creationId xmlns:p14="http://schemas.microsoft.com/office/powerpoint/2010/main" val="37158580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Experiences of the past 18 months, as well as legislation, have demonstrated the importance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[REVEAL]</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For University IT departments this brings challenges: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How can we respond to these expectations?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What about our policies and processes? </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University IT departments support a large number of services. What is achievable with limited resources?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there are many opportunities. [Reveal next part]</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An important part of accessibility is helping all users to understand and use accessibility features.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skills are in-demand among employers, so developing such skills in our IT staff is a great opportunity.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Adjusting our processes and practices, for example by annotating wireframes for accessibility, or building an accessible component library can bring efficiencies, allowing us to create new services and sites that are accessible first, and delivering an improved user experience.</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do need to be realistic - when procuring or developing new services there may be obstacles to providing a fully accessible experience. We will show you methods for prioritising accessibility defects and taking ownership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have the opportunity to develop IT services that are “Accessible by design”.</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3386370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Thanks Tamsyn, It’s Matt here again looking at the “Implement” stage. This is where we embed accessibility throughout our processes.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66</a:t>
            </a:fld>
            <a:endParaRPr lang="en-GB"/>
          </a:p>
        </p:txBody>
      </p:sp>
    </p:spTree>
    <p:extLst>
      <p:ext uri="{BB962C8B-B14F-4D97-AF65-F5344CB8AC3E}">
        <p14:creationId xmlns:p14="http://schemas.microsoft.com/office/powerpoint/2010/main" val="9364059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1D1D1D"/>
                </a:solidFill>
                <a:effectLst/>
                <a:latin typeface="Noto Sans" panose="020B0502040504020204" pitchFamily="34" charset="0"/>
              </a:rPr>
              <a:t>How can we i</a:t>
            </a:r>
            <a:r>
              <a:rPr lang="en-GB"/>
              <a:t>ntegrate the goals from our accessibility policy within departmental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We’re aiming to ensure that accessibility is considered an integral part of day-to-day activity.</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67</a:t>
            </a:fld>
            <a:endParaRPr lang="en-GB"/>
          </a:p>
        </p:txBody>
      </p:sp>
    </p:spTree>
    <p:extLst>
      <p:ext uri="{BB962C8B-B14F-4D97-AF65-F5344CB8AC3E}">
        <p14:creationId xmlns:p14="http://schemas.microsoft.com/office/powerpoint/2010/main" val="33933949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Considering the cost of bugs, the sooner we find them the less they cost to fix.</a:t>
            </a:r>
          </a:p>
        </p:txBody>
      </p:sp>
      <p:sp>
        <p:nvSpPr>
          <p:cNvPr id="4" name="Slide Number Placeholder 3"/>
          <p:cNvSpPr>
            <a:spLocks noGrp="1"/>
          </p:cNvSpPr>
          <p:nvPr>
            <p:ph type="sldNum" sz="quarter" idx="5"/>
          </p:nvPr>
        </p:nvSpPr>
        <p:spPr/>
        <p:txBody>
          <a:bodyPr/>
          <a:lstStyle/>
          <a:p>
            <a:fld id="{E8519701-676E-4F07-A32D-24D1A11027A8}" type="slidenum">
              <a:rPr lang="en-GB" smtClean="0"/>
              <a:t>68</a:t>
            </a:fld>
            <a:endParaRPr lang="en-GB"/>
          </a:p>
        </p:txBody>
      </p:sp>
    </p:spTree>
    <p:extLst>
      <p:ext uri="{BB962C8B-B14F-4D97-AF65-F5344CB8AC3E}">
        <p14:creationId xmlns:p14="http://schemas.microsoft.com/office/powerpoint/2010/main" val="4349540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this is no different for accessibility issues.</a:t>
            </a:r>
          </a:p>
        </p:txBody>
      </p:sp>
      <p:sp>
        <p:nvSpPr>
          <p:cNvPr id="4" name="Slide Number Placeholder 3"/>
          <p:cNvSpPr>
            <a:spLocks noGrp="1"/>
          </p:cNvSpPr>
          <p:nvPr>
            <p:ph type="sldNum" sz="quarter" idx="5"/>
          </p:nvPr>
        </p:nvSpPr>
        <p:spPr/>
        <p:txBody>
          <a:bodyPr/>
          <a:lstStyle/>
          <a:p>
            <a:fld id="{E8519701-676E-4F07-A32D-24D1A11027A8}" type="slidenum">
              <a:rPr lang="en-GB" smtClean="0"/>
              <a:t>69</a:t>
            </a:fld>
            <a:endParaRPr lang="en-GB"/>
          </a:p>
        </p:txBody>
      </p:sp>
    </p:spTree>
    <p:extLst>
      <p:ext uri="{BB962C8B-B14F-4D97-AF65-F5344CB8AC3E}">
        <p14:creationId xmlns:p14="http://schemas.microsoft.com/office/powerpoint/2010/main" val="36855249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the sooner we consider accessibility within our IT processes the better.</a:t>
            </a:r>
          </a:p>
        </p:txBody>
      </p:sp>
      <p:sp>
        <p:nvSpPr>
          <p:cNvPr id="4" name="Slide Number Placeholder 3"/>
          <p:cNvSpPr>
            <a:spLocks noGrp="1"/>
          </p:cNvSpPr>
          <p:nvPr>
            <p:ph type="sldNum" sz="quarter" idx="5"/>
          </p:nvPr>
        </p:nvSpPr>
        <p:spPr/>
        <p:txBody>
          <a:bodyPr/>
          <a:lstStyle/>
          <a:p>
            <a:fld id="{E8519701-676E-4F07-A32D-24D1A11027A8}" type="slidenum">
              <a:rPr lang="en-GB" smtClean="0"/>
              <a:t>70</a:t>
            </a:fld>
            <a:endParaRPr lang="en-GB"/>
          </a:p>
        </p:txBody>
      </p:sp>
    </p:spTree>
    <p:extLst>
      <p:ext uri="{BB962C8B-B14F-4D97-AF65-F5344CB8AC3E}">
        <p14:creationId xmlns:p14="http://schemas.microsoft.com/office/powerpoint/2010/main" val="36659558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Shifting left means testing earlier within our IT development life cycle, and this can be applied to accessibility as well.</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So testing for accessibility</a:t>
            </a:r>
          </a:p>
          <a:p>
            <a:r>
              <a:rPr lang="en-GB"/>
              <a:t>{PROGRESS}</a:t>
            </a:r>
          </a:p>
          <a:p>
            <a:r>
              <a:rPr lang="en-GB"/>
              <a:t>Considering accessibility when building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Designing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gathering requirements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And adding accessibility gateways within our change and release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71</a:t>
            </a:fld>
            <a:endParaRPr lang="en-GB"/>
          </a:p>
        </p:txBody>
      </p:sp>
    </p:spTree>
    <p:extLst>
      <p:ext uri="{BB962C8B-B14F-4D97-AF65-F5344CB8AC3E}">
        <p14:creationId xmlns:p14="http://schemas.microsoft.com/office/powerpoint/2010/main" val="129135916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many available options in use in the field, let’s start by looking at building new sites and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Free Accessibility linters can be added to interactive development environments that add a kind of accessibility spell check for developers.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72</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Both commercial and open source options are available that allow for accessibility testing to be built into the Continuous integration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73</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Behaviour Driven Development is often used to </a:t>
            </a:r>
            <a:r>
              <a:rPr lang="en-GB" b="0" i="0" dirty="0">
                <a:solidFill>
                  <a:srgbClr val="495961"/>
                </a:solidFill>
                <a:effectLst/>
                <a:latin typeface="open sans" panose="020B0606030504020204" pitchFamily="34" charset="0"/>
              </a:rPr>
              <a:t>document and design a deliverable around the behaviour a user anticipates. A method often used for this is </a:t>
            </a:r>
            <a:r>
              <a:rPr lang="en-GB" b="0" i="0" u="sng" dirty="0">
                <a:solidFill>
                  <a:srgbClr val="D5007F"/>
                </a:solidFill>
                <a:effectLst/>
                <a:latin typeface="open sans" panose="020B0606030504020204" pitchFamily="34" charset="0"/>
                <a:hlinkClick r:id="rId3"/>
              </a:rPr>
              <a:t>Gherkin</a:t>
            </a:r>
            <a:r>
              <a:rPr lang="en-GB" b="0" i="0" dirty="0">
                <a:solidFill>
                  <a:srgbClr val="495961"/>
                </a:solidFill>
                <a:effectLst/>
                <a:latin typeface="open sans" panose="020B0606030504020204" pitchFamily="34" charset="0"/>
              </a:rPr>
              <a:t>. Gherkin is a business readable language which helps to describe business behaviour without going into technical implementation details. Writing accessibility requirements as Gherkin tests is an effective way to make accessibility expectations explicit.</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74</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There are many available options in use in the field, let’s start by looking at building new sites and services.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Free Accessibility linters can be added to interactive development environments that add a kind of accessibility spell check for developers.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r>
              <a:rPr lang="en-GB"/>
              <a:t>Both commercial and open source options are available that allow for accessibility testing to be built into the Continuous integration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endParaRPr lang="en-GB"/>
          </a:p>
          <a:p>
            <a:r>
              <a:rPr lang="en-GB"/>
              <a:t>Behaviour Driven Development is often used to </a:t>
            </a:r>
            <a:r>
              <a:rPr lang="en-GB" b="0" i="0">
                <a:solidFill>
                  <a:srgbClr val="495961"/>
                </a:solidFill>
                <a:effectLst/>
                <a:latin typeface="open sans" panose="020B0606030504020204" pitchFamily="34" charset="0"/>
              </a:rPr>
              <a:t>document and design a deliverable around the behaviour a user anticipates. A method often used for this is </a:t>
            </a:r>
            <a:r>
              <a:rPr lang="en-GB" b="0" i="0" u="sng">
                <a:solidFill>
                  <a:srgbClr val="D5007F"/>
                </a:solidFill>
                <a:effectLst/>
                <a:latin typeface="open sans" panose="020B0606030504020204" pitchFamily="34" charset="0"/>
                <a:hlinkClick r:id="rId3"/>
              </a:rPr>
              <a:t>Gherkin</a:t>
            </a:r>
            <a:r>
              <a:rPr lang="en-GB" b="0" i="0">
                <a:solidFill>
                  <a:srgbClr val="495961"/>
                </a:solidFill>
                <a:effectLst/>
                <a:latin typeface="open sans" panose="020B0606030504020204" pitchFamily="34" charset="0"/>
              </a:rPr>
              <a:t>. Gherkin is a business readable language which helps to describe business behaviour without going into technical implementation details. Writing accessibility requirements as Gherkin tests is an effective way to make accessibility expectations explicit.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75</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can’t deny that an institution-wide approach is ideal.</a:t>
            </a:r>
            <a:r>
              <a:rPr lang="en-GB" b="0" i="0">
                <a:solidFill>
                  <a:srgbClr val="4C4C4C"/>
                </a:solidFill>
                <a:effectLst/>
                <a:latin typeface="Open Sans" panose="020B0606030504020204" pitchFamily="34" charset="0"/>
              </a:rPr>
              <a:t>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helps us to secure a mandate, budget,  and buy-in from the University executive. </a:t>
            </a:r>
          </a:p>
          <a:p>
            <a:r>
              <a:rPr lang="en-GB" b="0" i="0">
                <a:solidFill>
                  <a:srgbClr val="4C4C4C"/>
                </a:solidFill>
                <a:effectLst/>
                <a:latin typeface="Open Sans" panose="020B0606030504020204" pitchFamily="34" charset="0"/>
              </a:rPr>
              <a:t>But IT departments have particular attributes,</a:t>
            </a:r>
          </a:p>
          <a:p>
            <a:endParaRPr lang="en-GB" b="0" i="0">
              <a:solidFill>
                <a:srgbClr val="4C4C4C"/>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4C4C4C"/>
                </a:solidFill>
                <a:effectLst/>
                <a:latin typeface="Open Sans" panose="020B0606030504020204" pitchFamily="34" charset="0"/>
              </a:rPr>
              <a:t>[NEXT]</a:t>
            </a:r>
          </a:p>
          <a:p>
            <a:r>
              <a:rPr lang="en-GB" b="0" i="0">
                <a:solidFill>
                  <a:srgbClr val="4C4C4C"/>
                </a:solidFill>
                <a:effectLst/>
                <a:latin typeface="Open Sans" panose="020B0606030504020204" pitchFamily="34" charset="0"/>
              </a:rPr>
              <a:t>…they are responsible for most, if not all, of the University’s digital estate, so implementing technical solutions that meet accessibility guidelines can only really be done by the IT department. They tend to be embedded within their institution, touching almost all aspects, and are often looked to for leadership.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departments can have a significant impact, and they have the chance to act now.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94955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leads us into areas to consider when designing.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our services to be “accessible by design” it’s important to involve users with disabilities and impairments in the process.</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76</a:t>
            </a:fld>
            <a:endParaRPr lang="en-GB"/>
          </a:p>
        </p:txBody>
      </p:sp>
    </p:spTree>
    <p:extLst>
      <p:ext uri="{BB962C8B-B14F-4D97-AF65-F5344CB8AC3E}">
        <p14:creationId xmlns:p14="http://schemas.microsoft.com/office/powerpoint/2010/main" val="400942325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Within a University you’re likely to have both student and staff groups who would be happy to be involved. It’s important to recognise their contribution and time, particularly for testing.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 interesting example at the University of York is a group of student screen reader testers.</a:t>
            </a:r>
          </a:p>
        </p:txBody>
      </p:sp>
      <p:sp>
        <p:nvSpPr>
          <p:cNvPr id="4" name="Slide Number Placeholder 3"/>
          <p:cNvSpPr>
            <a:spLocks noGrp="1"/>
          </p:cNvSpPr>
          <p:nvPr>
            <p:ph type="sldNum" sz="quarter" idx="5"/>
          </p:nvPr>
        </p:nvSpPr>
        <p:spPr/>
        <p:txBody>
          <a:bodyPr/>
          <a:lstStyle/>
          <a:p>
            <a:fld id="{E8519701-676E-4F07-A32D-24D1A11027A8}" type="slidenum">
              <a:rPr lang="en-GB" smtClean="0"/>
              <a:t>77</a:t>
            </a:fld>
            <a:endParaRPr lang="en-GB"/>
          </a:p>
        </p:txBody>
      </p:sp>
    </p:spTree>
    <p:extLst>
      <p:ext uri="{BB962C8B-B14F-4D97-AF65-F5344CB8AC3E}">
        <p14:creationId xmlns:p14="http://schemas.microsoft.com/office/powerpoint/2010/main" val="28985942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Every University is likely to have a brand with colours, fonts, and other design “tokens”. Optimising the design system for accessibility, for example by using only a subset of a brand palette has sufficient contrast, can be the first steps toward building a component library.</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78</a:t>
            </a:fld>
            <a:endParaRPr lang="en-GB"/>
          </a:p>
        </p:txBody>
      </p:sp>
    </p:spTree>
    <p:extLst>
      <p:ext uri="{BB962C8B-B14F-4D97-AF65-F5344CB8AC3E}">
        <p14:creationId xmlns:p14="http://schemas.microsoft.com/office/powerpoint/2010/main" val="104741322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At the wireframe stage it’s recommended to include design intent so that developers don’t have to second guess how a design is meant to be accessible.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79</a:t>
            </a:fld>
            <a:endParaRPr lang="en-GB"/>
          </a:p>
        </p:txBody>
      </p:sp>
    </p:spTree>
    <p:extLst>
      <p:ext uri="{BB962C8B-B14F-4D97-AF65-F5344CB8AC3E}">
        <p14:creationId xmlns:p14="http://schemas.microsoft.com/office/powerpoint/2010/main" val="36525858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GB" dirty="0"/>
              <a:t>Sarah </a:t>
            </a:r>
            <a:r>
              <a:rPr lang="en-GB" dirty="0" err="1"/>
              <a:t>Pulis</a:t>
            </a:r>
            <a:r>
              <a:rPr lang="en-GB" dirty="0"/>
              <a:t> and Claire Webber of </a:t>
            </a:r>
            <a:r>
              <a:rPr lang="en-GB" dirty="0" err="1"/>
              <a:t>Intopia</a:t>
            </a:r>
            <a:endParaRPr lang="en-GB" dirty="0"/>
          </a:p>
          <a:p>
            <a:r>
              <a:rPr lang="en-GB" dirty="0"/>
              <a:t>Have shared their accessibility annotation library for use in Figma</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example headings, tab and reading order are annotated.</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80</a:t>
            </a:fld>
            <a:endParaRPr lang="en-GB"/>
          </a:p>
        </p:txBody>
      </p:sp>
    </p:spTree>
    <p:extLst>
      <p:ext uri="{BB962C8B-B14F-4D97-AF65-F5344CB8AC3E}">
        <p14:creationId xmlns:p14="http://schemas.microsoft.com/office/powerpoint/2010/main" val="21899624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Thinking about requirements,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add accessibility within project documentation, for example requiring creation of  accessibility statements,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81</a:t>
            </a:fld>
            <a:endParaRPr lang="en-GB"/>
          </a:p>
        </p:txBody>
      </p:sp>
    </p:spTree>
    <p:extLst>
      <p:ext uri="{BB962C8B-B14F-4D97-AF65-F5344CB8AC3E}">
        <p14:creationId xmlns:p14="http://schemas.microsoft.com/office/powerpoint/2010/main" val="38956451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include Accessibility within the “Definition of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the support site we share a role-based example of this, on screen, are examples for a content creator and a developer.</a:t>
            </a:r>
          </a:p>
        </p:txBody>
      </p:sp>
      <p:sp>
        <p:nvSpPr>
          <p:cNvPr id="4" name="Slide Number Placeholder 3"/>
          <p:cNvSpPr>
            <a:spLocks noGrp="1"/>
          </p:cNvSpPr>
          <p:nvPr>
            <p:ph type="sldNum" sz="quarter" idx="5"/>
          </p:nvPr>
        </p:nvSpPr>
        <p:spPr/>
        <p:txBody>
          <a:bodyPr/>
          <a:lstStyle/>
          <a:p>
            <a:fld id="{E8519701-676E-4F07-A32D-24D1A11027A8}" type="slidenum">
              <a:rPr lang="en-GB" smtClean="0"/>
              <a:t>82</a:t>
            </a:fld>
            <a:endParaRPr lang="en-GB"/>
          </a:p>
        </p:txBody>
      </p:sp>
    </p:spTree>
    <p:extLst>
      <p:ext uri="{BB962C8B-B14F-4D97-AF65-F5344CB8AC3E}">
        <p14:creationId xmlns:p14="http://schemas.microsoft.com/office/powerpoint/2010/main" val="74618779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Thinking about requirements,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we can add accessibility within project documentation, for example requiring creation of  accessibility statements,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include Accessibility within the “Definition of Done”.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On the support site we share a role-based example of this, on screen, are examples for a content creator and a developer.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 For commercial solutions we can require an Accessibility Conformance Report,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 an accessibility roadmap,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lobby our vendors to prioritise accessibility,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and include accessibility within non-functional requirements.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83</a:t>
            </a:fld>
            <a:endParaRPr lang="en-GB"/>
          </a:p>
        </p:txBody>
      </p:sp>
    </p:spTree>
    <p:extLst>
      <p:ext uri="{BB962C8B-B14F-4D97-AF65-F5344CB8AC3E}">
        <p14:creationId xmlns:p14="http://schemas.microsoft.com/office/powerpoint/2010/main" val="31762421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84</a:t>
            </a:fld>
            <a:endParaRPr lang="en-GB"/>
          </a:p>
        </p:txBody>
      </p:sp>
    </p:spTree>
    <p:extLst>
      <p:ext uri="{BB962C8B-B14F-4D97-AF65-F5344CB8AC3E}">
        <p14:creationId xmlns:p14="http://schemas.microsoft.com/office/powerpoint/2010/main" val="39527364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85</a:t>
            </a:fld>
            <a:endParaRPr lang="en-GB"/>
          </a:p>
        </p:txBody>
      </p:sp>
    </p:spTree>
    <p:extLst>
      <p:ext uri="{BB962C8B-B14F-4D97-AF65-F5344CB8AC3E}">
        <p14:creationId xmlns:p14="http://schemas.microsoft.com/office/powerpoint/2010/main" val="3952736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 this presentation we will share some background to put accessibility trends in context, and introduce you to a pathway </a:t>
            </a:r>
            <a:r>
              <a:rPr lang="en-GB">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We’ll share practical examples of how accessibility can be embedded within the policies and processes of an HE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But we won’t have all the answers – we’re all at different stages of this journey but as a community we can share practices and progress.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26650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terms of our </a:t>
            </a:r>
            <a:r>
              <a:rPr lang="en-GB" dirty="0" err="1"/>
              <a:t>our</a:t>
            </a:r>
            <a:r>
              <a:rPr lang="en-GB" dirty="0"/>
              <a:t> change and release processes,</a:t>
            </a:r>
          </a:p>
          <a:p>
            <a:endParaRPr lang="en-GB" dirty="0"/>
          </a:p>
          <a:p>
            <a:r>
              <a:rPr lang="en-GB" dirty="0"/>
              <a:t>We can require accessibility statements to be published or updated as part of go-live for new services or change approval for a significant upgrade.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And set automated reminders for when accessibility statements should be reviewed and updated.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We could include a section for accessibility testing within request for change forms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as well as an entry for noting whether an update to the accessibility statement will be required.</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r>
              <a:rPr lang="en-GB" dirty="0"/>
              <a:t>Continuing on from our point earlier about using automated tools to scan our sites for accessibility, there are examples online of using this data to populate dashboards.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86</a:t>
            </a:fld>
            <a:endParaRPr lang="en-GB"/>
          </a:p>
        </p:txBody>
      </p:sp>
    </p:spTree>
    <p:extLst>
      <p:ext uri="{BB962C8B-B14F-4D97-AF65-F5344CB8AC3E}">
        <p14:creationId xmlns:p14="http://schemas.microsoft.com/office/powerpoint/2010/main" val="358612355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While the graphic I’ve been using is presented in a more waterfall style format,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{PROGRESS}</a:t>
            </a:r>
          </a:p>
          <a:p>
            <a:r>
              <a:rPr lang="en-GB"/>
              <a:t>this is just as applicable in Agile.  In the full slide deck I’ve added sections from the agile manifesto and how they can be related to accessibility. But to show you one today.</a:t>
            </a:r>
          </a:p>
        </p:txBody>
      </p:sp>
      <p:sp>
        <p:nvSpPr>
          <p:cNvPr id="4" name="Slide Number Placeholder 3"/>
          <p:cNvSpPr>
            <a:spLocks noGrp="1"/>
          </p:cNvSpPr>
          <p:nvPr>
            <p:ph type="sldNum" sz="quarter" idx="5"/>
          </p:nvPr>
        </p:nvSpPr>
        <p:spPr/>
        <p:txBody>
          <a:bodyPr/>
          <a:lstStyle/>
          <a:p>
            <a:fld id="{E8519701-676E-4F07-A32D-24D1A11027A8}" type="slidenum">
              <a:rPr lang="en-GB" smtClean="0"/>
              <a:t>87</a:t>
            </a:fld>
            <a:endParaRPr lang="en-GB"/>
          </a:p>
        </p:txBody>
      </p:sp>
    </p:spTree>
    <p:extLst>
      <p:ext uri="{BB962C8B-B14F-4D97-AF65-F5344CB8AC3E}">
        <p14:creationId xmlns:p14="http://schemas.microsoft.com/office/powerpoint/2010/main" val="83423044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art of maximising the amount of work not done is always an attractive proposition. Semantic HTML almost always has accessibility baked in. Compare on the left the amount of extra effort required to make a button keyboard accessible with the semantic example on the right.</a:t>
            </a:r>
          </a:p>
        </p:txBody>
      </p:sp>
      <p:sp>
        <p:nvSpPr>
          <p:cNvPr id="4" name="Slide Number Placeholder 3"/>
          <p:cNvSpPr>
            <a:spLocks noGrp="1"/>
          </p:cNvSpPr>
          <p:nvPr>
            <p:ph type="sldNum" sz="quarter" idx="5"/>
          </p:nvPr>
        </p:nvSpPr>
        <p:spPr/>
        <p:txBody>
          <a:bodyPr/>
          <a:lstStyle/>
          <a:p>
            <a:fld id="{E8519701-676E-4F07-A32D-24D1A11027A8}" type="slidenum">
              <a:rPr lang="en-GB" smtClean="0"/>
              <a:t>88</a:t>
            </a:fld>
            <a:endParaRPr lang="en-GB"/>
          </a:p>
        </p:txBody>
      </p:sp>
    </p:spTree>
    <p:extLst>
      <p:ext uri="{BB962C8B-B14F-4D97-AF65-F5344CB8AC3E}">
        <p14:creationId xmlns:p14="http://schemas.microsoft.com/office/powerpoint/2010/main" val="81423590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While all accessibility objectives will need to be met, prioritising can help you achieve them more effectively. </a:t>
            </a:r>
          </a:p>
        </p:txBody>
      </p:sp>
      <p:sp>
        <p:nvSpPr>
          <p:cNvPr id="4" name="Slide Number Placeholder 3"/>
          <p:cNvSpPr>
            <a:spLocks noGrp="1"/>
          </p:cNvSpPr>
          <p:nvPr>
            <p:ph type="sldNum" sz="quarter" idx="5"/>
          </p:nvPr>
        </p:nvSpPr>
        <p:spPr/>
        <p:txBody>
          <a:bodyPr/>
          <a:lstStyle/>
          <a:p>
            <a:fld id="{E8519701-676E-4F07-A32D-24D1A11027A8}" type="slidenum">
              <a:rPr lang="en-GB" smtClean="0"/>
              <a:t>89</a:t>
            </a:fld>
            <a:endParaRPr lang="en-GB"/>
          </a:p>
        </p:txBody>
      </p:sp>
    </p:spTree>
    <p:extLst>
      <p:ext uri="{BB962C8B-B14F-4D97-AF65-F5344CB8AC3E}">
        <p14:creationId xmlns:p14="http://schemas.microsoft.com/office/powerpoint/2010/main" val="306743891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a:effectLst/>
              </a:rPr>
              <a:t>It’s important to build motivation by demonstrating initial success.</a:t>
            </a:r>
          </a:p>
          <a:p>
            <a:pPr marL="0" indent="0">
              <a:buFont typeface="Arial" panose="020B0604020202020204" pitchFamily="34" charset="0"/>
              <a:buNone/>
            </a:pPr>
            <a:endParaRPr lang="en-GB">
              <a:effectLst/>
            </a:endParaRPr>
          </a:p>
          <a:p>
            <a:pPr marL="0" indent="0">
              <a:buFont typeface="Arial" panose="020B0604020202020204" pitchFamily="34" charset="0"/>
              <a:buNone/>
            </a:pPr>
            <a:r>
              <a:rPr lang="en-GB">
                <a:effectLst/>
              </a:rPr>
              <a:t>Finding issues that are straight-forward to fix can be an effective way to do this. </a:t>
            </a:r>
          </a:p>
          <a:p>
            <a:pPr marL="0" indent="0">
              <a:buFont typeface="Arial" panose="020B0604020202020204" pitchFamily="34" charset="0"/>
              <a:buNone/>
            </a:pPr>
            <a:endParaRPr lang="en-GB">
              <a:effectLst/>
            </a:endParaRPr>
          </a:p>
          <a:p>
            <a:pPr marL="0" indent="0">
              <a:buFont typeface="Arial" panose="020B0604020202020204" pitchFamily="34" charset="0"/>
              <a:buNone/>
            </a:pPr>
            <a:r>
              <a:rPr lang="en-GB">
                <a:effectLst/>
              </a:rPr>
              <a:t>Examples might be </a:t>
            </a:r>
          </a:p>
          <a:p>
            <a:pPr marL="0" indent="0">
              <a:buFont typeface="Arial" panose="020B0604020202020204" pitchFamily="34" charset="0"/>
              <a:buNone/>
            </a:pPr>
            <a:r>
              <a:rPr lang="en-GB">
                <a:effectLst/>
              </a:rPr>
              <a:t>-adding really clear focus indicators that meet the new WCAG 2.2 criteria,</a:t>
            </a:r>
          </a:p>
          <a:p>
            <a:pPr marL="0" indent="0">
              <a:buFont typeface="Arial" panose="020B0604020202020204" pitchFamily="34" charset="0"/>
              <a:buNone/>
            </a:pPr>
            <a:r>
              <a:rPr lang="en-GB">
                <a:effectLst/>
              </a:rPr>
              <a:t> or changing “click here” links to be more descriptive.</a:t>
            </a:r>
          </a:p>
          <a:p>
            <a:pPr>
              <a:buFont typeface="Arial" panose="020B0604020202020204" pitchFamily="34" charset="0"/>
              <a:buNone/>
            </a:pPr>
            <a:r>
              <a:rPr lang="en-GB">
                <a:effectLst/>
              </a:rPr>
              <a:t>[PROGRESS]</a:t>
            </a:r>
          </a:p>
          <a:p>
            <a:pPr>
              <a:buFont typeface="Arial" panose="020B0604020202020204" pitchFamily="34" charset="0"/>
              <a:buNone/>
            </a:pPr>
            <a:r>
              <a:rPr lang="en-GB">
                <a:effectLst/>
              </a:rPr>
              <a:t>The accessibility of templates, components, and visual design can help to scale improvements and drive efficiencies. </a:t>
            </a:r>
          </a:p>
          <a:p>
            <a:pPr>
              <a:buFont typeface="Arial" panose="020B0604020202020204" pitchFamily="34" charset="0"/>
              <a:buNone/>
            </a:pPr>
            <a:endParaRPr lang="en-GB">
              <a:effectLst/>
            </a:endParaRPr>
          </a:p>
          <a:p>
            <a:pPr>
              <a:buFont typeface="Arial" panose="020B0604020202020204" pitchFamily="34" charset="0"/>
              <a:buNone/>
            </a:pPr>
            <a:r>
              <a:rPr lang="en-GB">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effectLst/>
              </a:rPr>
              <a:t>[PROGRESS]</a:t>
            </a:r>
          </a:p>
          <a:p>
            <a:pPr>
              <a:buFont typeface="Arial" panose="020B0604020202020204" pitchFamily="34" charset="0"/>
              <a:buNone/>
            </a:pPr>
            <a:endParaRPr lang="en-GB">
              <a:effectLst/>
            </a:endParaRPr>
          </a:p>
          <a:p>
            <a:pPr>
              <a:buFont typeface="Arial" panose="020B0604020202020204" pitchFamily="34" charset="0"/>
              <a:buNone/>
            </a:pPr>
            <a:r>
              <a:rPr lang="en-GB">
                <a:effectLst/>
              </a:rPr>
              <a:t>Procurement and recruitment are also important for scaling and sustaining accessibility.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effectLst/>
              </a:rPr>
              <a:t>[PROGRESS]</a:t>
            </a:r>
          </a:p>
          <a:p>
            <a:pPr>
              <a:buFont typeface="Arial" panose="020B0604020202020204" pitchFamily="34" charset="0"/>
              <a:buNone/>
            </a:pPr>
            <a:endParaRPr lang="en-GB">
              <a:effectLst/>
            </a:endParaRPr>
          </a:p>
          <a:p>
            <a:pPr>
              <a:buFont typeface="Arial" panose="020B0604020202020204" pitchFamily="34" charset="0"/>
              <a:buNone/>
            </a:pPr>
            <a:r>
              <a:rPr lang="en-GB">
                <a:effectLst/>
              </a:rPr>
              <a:t>It probably goes without saying that if we plan to retire systems we can deprioritise fixing accessibility issues we find.</a:t>
            </a:r>
          </a:p>
          <a:p>
            <a:pPr>
              <a:buFont typeface="Arial" panose="020B0604020202020204" pitchFamily="34" charset="0"/>
              <a:buNone/>
            </a:pPr>
            <a:endParaRPr lang="en-GB">
              <a:effectLst/>
            </a:endParaRPr>
          </a:p>
          <a:p>
            <a:pPr>
              <a:buFont typeface="Arial" panose="020B0604020202020204" pitchFamily="34" charset="0"/>
              <a:buNone/>
            </a:pPr>
            <a:r>
              <a:rPr lang="en-GB">
                <a:effectLst/>
              </a:rPr>
              <a:t>How can we prioritise the accessibility issues we find in general?</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90</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Agile Accessibility Handbook has an excellent methodology for prioritising accessibility defects. </a:t>
            </a:r>
          </a:p>
        </p:txBody>
      </p:sp>
      <p:sp>
        <p:nvSpPr>
          <p:cNvPr id="4" name="Slide Number Placeholder 3"/>
          <p:cNvSpPr>
            <a:spLocks noGrp="1"/>
          </p:cNvSpPr>
          <p:nvPr>
            <p:ph type="sldNum" sz="quarter" idx="5"/>
          </p:nvPr>
        </p:nvSpPr>
        <p:spPr/>
        <p:txBody>
          <a:bodyPr/>
          <a:lstStyle/>
          <a:p>
            <a:fld id="{E8519701-676E-4F07-A32D-24D1A11027A8}" type="slidenum">
              <a:rPr lang="en-GB" smtClean="0"/>
              <a:t>91</a:t>
            </a:fld>
            <a:endParaRPr lang="en-GB"/>
          </a:p>
        </p:txBody>
      </p:sp>
    </p:spTree>
    <p:extLst>
      <p:ext uri="{BB962C8B-B14F-4D97-AF65-F5344CB8AC3E}">
        <p14:creationId xmlns:p14="http://schemas.microsoft.com/office/powerpoint/2010/main" val="2503575453"/>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Critical issues are when a business critical function cannot be used by someone with a disability.</a:t>
            </a:r>
          </a:p>
          <a:p>
            <a:endParaRPr lang="en-GB"/>
          </a:p>
          <a:p>
            <a:r>
              <a:rPr lang="en-GB"/>
              <a:t>Think of it in the same way as you would if the whole organisation could not perform this function.</a:t>
            </a:r>
          </a:p>
        </p:txBody>
      </p:sp>
      <p:sp>
        <p:nvSpPr>
          <p:cNvPr id="4" name="Slide Number Placeholder 3"/>
          <p:cNvSpPr>
            <a:spLocks noGrp="1"/>
          </p:cNvSpPr>
          <p:nvPr>
            <p:ph type="sldNum" sz="quarter" idx="5"/>
          </p:nvPr>
        </p:nvSpPr>
        <p:spPr/>
        <p:txBody>
          <a:bodyPr/>
          <a:lstStyle/>
          <a:p>
            <a:fld id="{E8519701-676E-4F07-A32D-24D1A11027A8}" type="slidenum">
              <a:rPr lang="en-GB" smtClean="0"/>
              <a:t>92</a:t>
            </a:fld>
            <a:endParaRPr lang="en-GB"/>
          </a:p>
        </p:txBody>
      </p:sp>
    </p:spTree>
    <p:extLst>
      <p:ext uri="{BB962C8B-B14F-4D97-AF65-F5344CB8AC3E}">
        <p14:creationId xmlns:p14="http://schemas.microsoft.com/office/powerpoint/2010/main" val="36348018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Serious issues are like critical issues but where there is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93</a:t>
            </a:fld>
            <a:endParaRPr lang="en-GB"/>
          </a:p>
        </p:txBody>
      </p:sp>
    </p:spTree>
    <p:extLst>
      <p:ext uri="{BB962C8B-B14F-4D97-AF65-F5344CB8AC3E}">
        <p14:creationId xmlns:p14="http://schemas.microsoft.com/office/powerpoint/2010/main" val="14750694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Moderate issues affect non-essential functions and that have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94</a:t>
            </a:fld>
            <a:endParaRPr lang="en-GB"/>
          </a:p>
        </p:txBody>
      </p:sp>
    </p:spTree>
    <p:extLst>
      <p:ext uri="{BB962C8B-B14F-4D97-AF65-F5344CB8AC3E}">
        <p14:creationId xmlns:p14="http://schemas.microsoft.com/office/powerpoint/2010/main" val="411786912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Minor issues are those that would be distracting but do not affect functionality.</a:t>
            </a:r>
          </a:p>
        </p:txBody>
      </p:sp>
      <p:sp>
        <p:nvSpPr>
          <p:cNvPr id="4" name="Slide Number Placeholder 3"/>
          <p:cNvSpPr>
            <a:spLocks noGrp="1"/>
          </p:cNvSpPr>
          <p:nvPr>
            <p:ph type="sldNum" sz="quarter" idx="5"/>
          </p:nvPr>
        </p:nvSpPr>
        <p:spPr/>
        <p:txBody>
          <a:bodyPr/>
          <a:lstStyle/>
          <a:p>
            <a:fld id="{E8519701-676E-4F07-A32D-24D1A11027A8}" type="slidenum">
              <a:rPr lang="en-GB" smtClean="0"/>
              <a:t>95</a:t>
            </a:fld>
            <a:endParaRPr lang="en-GB"/>
          </a:p>
        </p:txBody>
      </p:sp>
    </p:spTree>
    <p:extLst>
      <p:ext uri="{BB962C8B-B14F-4D97-AF65-F5344CB8AC3E}">
        <p14:creationId xmlns:p14="http://schemas.microsoft.com/office/powerpoint/2010/main" val="24541037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start with a poll to find out where everyone thinks they are. We’ve adapted, with permission, this opening table from the McNaught / AbilityNet Accessibility Maturity model. </a:t>
            </a:r>
          </a:p>
          <a:p>
            <a:endParaRPr lang="en-GB"/>
          </a:p>
          <a:p>
            <a:r>
              <a:rPr lang="en-GB"/>
              <a:t>Consider the mindset and actions of your IT department regarding digital accessibility, where do you see yourselves on this maturity model? </a:t>
            </a:r>
          </a:p>
          <a:p>
            <a:endParaRPr lang="en-GB"/>
          </a:p>
          <a:p>
            <a:r>
              <a:rPr lang="en-GB"/>
              <a:t>Are you hoping that no one will ask about accessibility? </a:t>
            </a:r>
          </a:p>
          <a:p>
            <a:endParaRPr lang="en-GB"/>
          </a:p>
          <a:p>
            <a:r>
              <a:rPr lang="en-GB"/>
              <a:t>Or perhaps you have added an accessibility statement on the corporate site, but not taken much other action?</a:t>
            </a:r>
          </a:p>
          <a:p>
            <a:endParaRPr lang="en-GB"/>
          </a:p>
          <a:p>
            <a:r>
              <a:rPr lang="en-GB"/>
              <a:t>Compliance with standards is vital, but fixating on standards will not realise the maximum potential.</a:t>
            </a:r>
          </a:p>
          <a:p>
            <a:endParaRPr lang="en-GB"/>
          </a:p>
          <a:p>
            <a:r>
              <a:rPr lang="en-GB"/>
              <a:t>Taking ownership and adapting policies and processes for accessibility should lead to sustained delivery of services that meet accessibility guidelines and will help to ensure that IT staff know and understand the benefits of accessibility.</a:t>
            </a:r>
          </a:p>
          <a:p>
            <a:endParaRPr lang="en-GB"/>
          </a:p>
          <a:p>
            <a:r>
              <a:rPr lang="en-GB"/>
              <a:t>The highest level of maturity is working in partnership with users (including those with disabilities and impairments) to co-design and test services.</a:t>
            </a:r>
          </a:p>
          <a:p>
            <a:endParaRPr lang="en-GB"/>
          </a:p>
          <a:p>
            <a:endParaRPr lang="en-GB"/>
          </a:p>
          <a:p>
            <a:r>
              <a:rPr lang="en-GB"/>
              <a:t>In our presentation today we will be focussing on standards, ownership, and partnership levels of maturity.</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18247637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look at the sustain  stage I’ll hand over to Tamsyn to see if there are any questions from the chat.</a:t>
            </a:r>
          </a:p>
        </p:txBody>
      </p:sp>
      <p:sp>
        <p:nvSpPr>
          <p:cNvPr id="4" name="Slide Number Placeholder 3"/>
          <p:cNvSpPr>
            <a:spLocks noGrp="1"/>
          </p:cNvSpPr>
          <p:nvPr>
            <p:ph type="sldNum" sz="quarter" idx="5"/>
          </p:nvPr>
        </p:nvSpPr>
        <p:spPr/>
        <p:txBody>
          <a:bodyPr/>
          <a:lstStyle/>
          <a:p>
            <a:fld id="{E8519701-676E-4F07-A32D-24D1A11027A8}" type="slidenum">
              <a:rPr lang="en-GB" smtClean="0"/>
              <a:t>96</a:t>
            </a:fld>
            <a:endParaRPr lang="en-GB"/>
          </a:p>
        </p:txBody>
      </p:sp>
    </p:spTree>
    <p:extLst>
      <p:ext uri="{BB962C8B-B14F-4D97-AF65-F5344CB8AC3E}">
        <p14:creationId xmlns:p14="http://schemas.microsoft.com/office/powerpoint/2010/main" val="136109020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Embedding accessibility within our processes is so important because we’re aiming for accessibility to be within all our IT department’s activities.</a:t>
            </a:r>
          </a:p>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What can we do to sustain our accessibility efforts?</a:t>
            </a:r>
          </a:p>
          <a:p>
            <a:endParaRPr lang="en-GB" b="0" i="0">
              <a:solidFill>
                <a:srgbClr val="1D1D1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97</a:t>
            </a:fld>
            <a:endParaRPr lang="en-GB"/>
          </a:p>
        </p:txBody>
      </p:sp>
    </p:spTree>
    <p:extLst>
      <p:ext uri="{BB962C8B-B14F-4D97-AF65-F5344CB8AC3E}">
        <p14:creationId xmlns:p14="http://schemas.microsoft.com/office/powerpoint/2010/main" val="23597999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We should monitor our services, both in terms of automated tests, and as services are upgraded, redesigned, or our processes change. When you find issues it’s a great opportunity to refine training and processes.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b="0" i="0">
                <a:solidFill>
                  <a:srgbClr val="1D1D1D"/>
                </a:solidFill>
                <a:effectLst/>
                <a:latin typeface="Noto Sans" panose="020B0502040504020204" pitchFamily="34" charset="0"/>
              </a:rPr>
            </a:br>
            <a:r>
              <a:rPr lang="en-GB" b="0" i="0">
                <a:solidFill>
                  <a:srgbClr val="1D1D1D"/>
                </a:solidFill>
                <a:effectLst/>
                <a:latin typeface="Noto Sans" panose="020B0502040504020204" pitchFamily="34" charset="0"/>
              </a:rPr>
              <a:t>{PROGRESS}</a:t>
            </a:r>
          </a:p>
          <a:p>
            <a:r>
              <a:rPr lang="en-GB" b="0" i="0">
                <a:solidFill>
                  <a:srgbClr val="1D1D1D"/>
                </a:solidFill>
                <a:effectLst/>
                <a:latin typeface="Noto Sans" panose="020B0502040504020204" pitchFamily="34" charset="0"/>
              </a:rPr>
              <a:t>Keep working with your stakeholders, for example:</a:t>
            </a:r>
          </a:p>
          <a:p>
            <a:r>
              <a:rPr lang="en-GB" b="0" i="0">
                <a:solidFill>
                  <a:srgbClr val="1D1D1D"/>
                </a:solidFill>
                <a:effectLst/>
                <a:latin typeface="Noto Sans" panose="020B0502040504020204" pitchFamily="34" charset="0"/>
              </a:rPr>
              <a:t>Raising awareness of accessibility work and its benefits. If you have set up Key Performance Indicators, check they remain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Seek long-term engagement within the department. Champions networks and communities of practice can help to sustain the momentum.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Keep talking to your suppliers and monitor their accessibility roadmaps.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Keep track of changes to standards and legislation. Updates to the web content accessibility guidelines are around the corner. The Government will be publishing its reflections on the first year of monitoring soon.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New technologies bring new opportunities. There’s always a new operating system, browser, development framework. The accessibility community is regularly sharing new, optimized practices you can benefit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a:t>Most importantly, invite user feedback and use it to help guide improvement activities and identify areas in need of attention. Keep c</a:t>
            </a:r>
            <a:r>
              <a:rPr lang="en-GB" sz="1200" cap="none">
                <a:solidFill>
                  <a:schemeClr val="bg1"/>
                </a:solidFill>
              </a:rPr>
              <a:t>ommunicating accessibility improvements and how they benefit your user community.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cap="none">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cap="none">
                <a:solidFill>
                  <a:schemeClr val="bg1"/>
                </a:solidFill>
              </a:rPr>
              <a:t>Now I’ll hand back to Tamsyn to bring us to our conclusion.</a:t>
            </a:r>
            <a:endParaRPr lang="en-US" sz="1200">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98</a:t>
            </a:fld>
            <a:endParaRPr lang="en-GB"/>
          </a:p>
        </p:txBody>
      </p:sp>
    </p:spTree>
    <p:extLst>
      <p:ext uri="{BB962C8B-B14F-4D97-AF65-F5344CB8AC3E}">
        <p14:creationId xmlns:p14="http://schemas.microsoft.com/office/powerpoint/2010/main" val="18618850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Let’s conclude by summing up what we’ve covered and some final thoughts.</a:t>
            </a:r>
          </a:p>
        </p:txBody>
      </p:sp>
      <p:sp>
        <p:nvSpPr>
          <p:cNvPr id="4" name="Slide Number Placeholder 3"/>
          <p:cNvSpPr>
            <a:spLocks noGrp="1"/>
          </p:cNvSpPr>
          <p:nvPr>
            <p:ph type="sldNum" sz="quarter" idx="5"/>
          </p:nvPr>
        </p:nvSpPr>
        <p:spPr/>
        <p:txBody>
          <a:bodyPr/>
          <a:lstStyle/>
          <a:p>
            <a:fld id="{E8519701-676E-4F07-A32D-24D1A11027A8}" type="slidenum">
              <a:rPr lang="en-GB" smtClean="0"/>
              <a:t>99</a:t>
            </a:fld>
            <a:endParaRPr lang="en-GB"/>
          </a:p>
        </p:txBody>
      </p:sp>
    </p:spTree>
    <p:extLst>
      <p:ext uri="{BB962C8B-B14F-4D97-AF65-F5344CB8AC3E}">
        <p14:creationId xmlns:p14="http://schemas.microsoft.com/office/powerpoint/2010/main" val="17540720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put some accessibility trends in context and introduced you to a pathway </a:t>
            </a:r>
            <a:r>
              <a:rPr lang="en-GB">
                <a:solidFill>
                  <a:schemeClr val="bg1"/>
                </a:solidFill>
              </a:rPr>
              <a:t>for implementing digital accessibility within your IT department, sharing practical examples.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We didn’t have all the answers – we’re all at different stages of this journey, but as a community we can share practices and progress.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100</a:t>
            </a:fld>
            <a:endParaRPr lang="en-GB"/>
          </a:p>
        </p:txBody>
      </p:sp>
    </p:spTree>
    <p:extLst>
      <p:ext uri="{BB962C8B-B14F-4D97-AF65-F5344CB8AC3E}">
        <p14:creationId xmlns:p14="http://schemas.microsoft.com/office/powerpoint/2010/main" val="222806560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covered some aspects of the “Planning and Managing Digital Accessibility” pathway.</a:t>
            </a:r>
          </a:p>
        </p:txBody>
      </p:sp>
      <p:sp>
        <p:nvSpPr>
          <p:cNvPr id="4" name="Slide Number Placeholder 3"/>
          <p:cNvSpPr>
            <a:spLocks noGrp="1"/>
          </p:cNvSpPr>
          <p:nvPr>
            <p:ph type="sldNum" sz="quarter" idx="5"/>
          </p:nvPr>
        </p:nvSpPr>
        <p:spPr/>
        <p:txBody>
          <a:bodyPr/>
          <a:lstStyle/>
          <a:p>
            <a:fld id="{E8519701-676E-4F07-A32D-24D1A11027A8}" type="slidenum">
              <a:rPr lang="en-GB" smtClean="0"/>
              <a:t>101</a:t>
            </a:fld>
            <a:endParaRPr lang="en-GB"/>
          </a:p>
        </p:txBody>
      </p:sp>
    </p:spTree>
    <p:extLst>
      <p:ext uri="{BB962C8B-B14F-4D97-AF65-F5344CB8AC3E}">
        <p14:creationId xmlns:p14="http://schemas.microsoft.com/office/powerpoint/2010/main" val="318693345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full slide deck covers all aspects of that pathway, made relevant to University IT departments and it’s available on our presentation support site, the address is go.soton.ac.uk/ucisa</a:t>
            </a:r>
          </a:p>
          <a:p>
            <a:endParaRPr lang="en-GB"/>
          </a:p>
          <a:p>
            <a:r>
              <a:rPr lang="en-GB"/>
              <a:t>There you can find a number of further artefacts we have produced or collated, along with all the links we refer to in the slide deck.</a:t>
            </a:r>
          </a:p>
          <a:p>
            <a:endParaRPr lang="en-GB"/>
          </a:p>
          <a:p>
            <a:r>
              <a:rPr lang="en-GB"/>
              <a:t>In a few weeks, the video of today’s session with corrected captions and a transcript will be available on the site .</a:t>
            </a:r>
          </a:p>
        </p:txBody>
      </p:sp>
      <p:sp>
        <p:nvSpPr>
          <p:cNvPr id="4" name="Slide Number Placeholder 3"/>
          <p:cNvSpPr>
            <a:spLocks noGrp="1"/>
          </p:cNvSpPr>
          <p:nvPr>
            <p:ph type="sldNum" sz="quarter" idx="5"/>
          </p:nvPr>
        </p:nvSpPr>
        <p:spPr/>
        <p:txBody>
          <a:bodyPr/>
          <a:lstStyle/>
          <a:p>
            <a:fld id="{E8519701-676E-4F07-A32D-24D1A11027A8}" type="slidenum">
              <a:rPr lang="en-GB" smtClean="0"/>
              <a:t>102</a:t>
            </a:fld>
            <a:endParaRPr lang="en-GB"/>
          </a:p>
        </p:txBody>
      </p:sp>
    </p:spTree>
    <p:extLst>
      <p:ext uri="{BB962C8B-B14F-4D97-AF65-F5344CB8AC3E}">
        <p14:creationId xmlns:p14="http://schemas.microsoft.com/office/powerpoint/2010/main" val="20412248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Time for a few final thoughts.</a:t>
            </a:r>
          </a:p>
        </p:txBody>
      </p:sp>
      <p:sp>
        <p:nvSpPr>
          <p:cNvPr id="4" name="Slide Number Placeholder 3"/>
          <p:cNvSpPr>
            <a:spLocks noGrp="1"/>
          </p:cNvSpPr>
          <p:nvPr>
            <p:ph type="sldNum" sz="quarter" idx="5"/>
          </p:nvPr>
        </p:nvSpPr>
        <p:spPr/>
        <p:txBody>
          <a:bodyPr/>
          <a:lstStyle/>
          <a:p>
            <a:fld id="{E8519701-676E-4F07-A32D-24D1A11027A8}" type="slidenum">
              <a:rPr lang="en-GB" smtClean="0"/>
              <a:t>103</a:t>
            </a:fld>
            <a:endParaRPr lang="en-GB"/>
          </a:p>
        </p:txBody>
      </p:sp>
    </p:spTree>
    <p:extLst>
      <p:ext uri="{BB962C8B-B14F-4D97-AF65-F5344CB8AC3E}">
        <p14:creationId xmlns:p14="http://schemas.microsoft.com/office/powerpoint/2010/main" val="9916397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In a recent interview, Karl Groves founder of accessibility agency Tenon.io, said, “</a:t>
            </a:r>
            <a:r>
              <a:rPr lang="en-GB" sz="1200"/>
              <a:t>From a security perspective … you've got that pattern in your head ‘filter, validate, escape’. It's how you do things all the time.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chemeClr val="accent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solidFill>
                  <a:schemeClr val="accent1"/>
                </a:solidFill>
              </a:rPr>
              <a:t>Same thing goes for accessibility, once you start doing accessibility it becomes how things get done and then it’s not extra work</a:t>
            </a:r>
            <a:r>
              <a:rPr lang="en-GB" sz="120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As we’ve attempted to show, embedding accessibility within our processes and practices makes it become just something that we do. The expected baseline.</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104</a:t>
            </a:fld>
            <a:endParaRPr lang="en-GB"/>
          </a:p>
        </p:txBody>
      </p:sp>
    </p:spTree>
    <p:extLst>
      <p:ext uri="{BB962C8B-B14F-4D97-AF65-F5344CB8AC3E}">
        <p14:creationId xmlns:p14="http://schemas.microsoft.com/office/powerpoint/2010/main" val="319661913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can go further, Alistair McNaught, the accessibility consultant says “</a:t>
            </a:r>
            <a:r>
              <a:rPr lang="en-GB" sz="1200"/>
              <a:t>…compliance does not guarantee a good experience any more than non-compliance guarantees a bad one”</a:t>
            </a:r>
            <a:endParaRPr lang="en-GB"/>
          </a:p>
          <a:p>
            <a:endParaRPr lang="en-GB"/>
          </a:p>
          <a:p>
            <a:r>
              <a:rPr lang="en-GB"/>
              <a:t>It’s through the communication, partnership, and co-design that we can go beyond standards to make for a truly inclusive 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105</a:t>
            </a:fld>
            <a:endParaRPr lang="en-GB"/>
          </a:p>
        </p:txBody>
      </p:sp>
    </p:spTree>
    <p:extLst>
      <p:ext uri="{BB962C8B-B14F-4D97-AF65-F5344CB8AC3E}">
        <p14:creationId xmlns:p14="http://schemas.microsoft.com/office/powerpoint/2010/main" val="2151254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https://go.soton.ac.uk/ucisa</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diagramData" Target="../diagrams/data43.xml"/><Relationship Id="rId3" Type="http://schemas.openxmlformats.org/officeDocument/2006/relationships/diagramData" Target="../diagrams/data42.xml"/><Relationship Id="rId7" Type="http://schemas.microsoft.com/office/2007/relationships/diagramDrawing" Target="../diagrams/drawing42.xml"/><Relationship Id="rId12" Type="http://schemas.microsoft.com/office/2007/relationships/diagramDrawing" Target="../diagrams/drawing43.xml"/><Relationship Id="rId2" Type="http://schemas.openxmlformats.org/officeDocument/2006/relationships/notesSlide" Target="../notesSlides/notesSlide94.xml"/><Relationship Id="rId1" Type="http://schemas.openxmlformats.org/officeDocument/2006/relationships/slideLayout" Target="../slideLayouts/slideLayout3.xml"/><Relationship Id="rId6" Type="http://schemas.openxmlformats.org/officeDocument/2006/relationships/diagramColors" Target="../diagrams/colors42.xml"/><Relationship Id="rId11" Type="http://schemas.openxmlformats.org/officeDocument/2006/relationships/diagramColors" Target="../diagrams/colors43.xml"/><Relationship Id="rId5" Type="http://schemas.openxmlformats.org/officeDocument/2006/relationships/diagramQuickStyle" Target="../diagrams/quickStyle42.xml"/><Relationship Id="rId10" Type="http://schemas.openxmlformats.org/officeDocument/2006/relationships/diagramQuickStyle" Target="../diagrams/quickStyle43.xml"/><Relationship Id="rId4" Type="http://schemas.openxmlformats.org/officeDocument/2006/relationships/diagramLayout" Target="../diagrams/layout42.xml"/><Relationship Id="rId9" Type="http://schemas.openxmlformats.org/officeDocument/2006/relationships/diagramLayout" Target="../diagrams/layout4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4.xml"/></Relationships>
</file>

<file path=ppt/slides/_rels/slide102.xml.rels><?xml version="1.0" encoding="UTF-8" standalone="yes"?>
<Relationships xmlns="http://schemas.openxmlformats.org/package/2006/relationships"><Relationship Id="rId3" Type="http://schemas.openxmlformats.org/officeDocument/2006/relationships/hyperlink" Target="https://go.soton.ac.uk/ucisa" TargetMode="External"/><Relationship Id="rId2" Type="http://schemas.openxmlformats.org/officeDocument/2006/relationships/notesSlide" Target="../notesSlides/notesSlide96.xml"/><Relationship Id="rId1" Type="http://schemas.openxmlformats.org/officeDocument/2006/relationships/slideLayout" Target="../slideLayouts/slideLayout19.xml"/><Relationship Id="rId4" Type="http://schemas.openxmlformats.org/officeDocument/2006/relationships/image" Target="../media/image210.png"/></Relationships>
</file>

<file path=ppt/slides/_rels/slide103.xml.rels><?xml version="1.0" encoding="UTF-8" standalone="yes"?>
<Relationships xmlns="http://schemas.openxmlformats.org/package/2006/relationships"><Relationship Id="rId3" Type="http://schemas.openxmlformats.org/officeDocument/2006/relationships/image" Target="../media/image211.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98.xml"/><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3" Type="http://schemas.openxmlformats.org/officeDocument/2006/relationships/image" Target="../media/image213.jpe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0.xml"/><Relationship Id="rId1" Type="http://schemas.openxmlformats.org/officeDocument/2006/relationships/slideLayout" Target="../slideLayouts/slideLayout3.xml"/><Relationship Id="rId4" Type="http://schemas.openxmlformats.org/officeDocument/2006/relationships/hyperlink" Target="https://jisc.onlinesurveys.ac.uk/accessibility-community-request-to-join" TargetMode="External"/></Relationships>
</file>

<file path=ppt/slides/_rels/slide107.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0.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hyperlink" Target="https://de.ryerson.ca/wa/maze.html" TargetMode="External"/><Relationship Id="rId7" Type="http://schemas.openxmlformats.org/officeDocument/2006/relationships/diagramQuickStyle" Target="../diagrams/quickStyle11.xml"/><Relationship Id="rId2" Type="http://schemas.openxmlformats.org/officeDocument/2006/relationships/notesSlide" Target="../notesSlides/notesSlide22.xml"/><Relationship Id="rId1" Type="http://schemas.openxmlformats.org/officeDocument/2006/relationships/slideLayout" Target="../slideLayouts/slideLayout11.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73.png"/><Relationship Id="rId9" Type="http://schemas.microsoft.com/office/2007/relationships/diagramDrawing" Target="../diagrams/drawing11.xml"/></Relationships>
</file>

<file path=ppt/slides/_rels/slide23.xml.rels><?xml version="1.0" encoding="UTF-8" standalone="yes"?>
<Relationships xmlns="http://schemas.openxmlformats.org/package/2006/relationships"><Relationship Id="rId3" Type="http://schemas.openxmlformats.org/officeDocument/2006/relationships/hyperlink" Target="https://dwcag.org/#sign-up-section"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77.png"/><Relationship Id="rId5" Type="http://schemas.openxmlformats.org/officeDocument/2006/relationships/hyperlink" Target="https://a11y-with-lindsey.ck.page/b4e437f629" TargetMode="External"/><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8" Type="http://schemas.openxmlformats.org/officeDocument/2006/relationships/hyperlink" Target="https://www.jiscmail.ac.uk/cgi-bin/webadmin?A0=DIGITALACCESSIBILITYREGULATIONS" TargetMode="External"/><Relationship Id="rId13" Type="http://schemas.openxmlformats.org/officeDocument/2006/relationships/hyperlink" Target="https://tinyurl.com/a11y-WDA" TargetMode="External"/><Relationship Id="rId3" Type="http://schemas.openxmlformats.org/officeDocument/2006/relationships/image" Target="../media/image63.png"/><Relationship Id="rId7" Type="http://schemas.openxmlformats.org/officeDocument/2006/relationships/hyperlink" Target="https://webaim.org/discussion/" TargetMode="External"/><Relationship Id="rId12" Type="http://schemas.openxmlformats.org/officeDocument/2006/relationships/image" Target="../media/image81.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hyperlink" Target="https://mailman12.u.washington.edu/mailman/listinfo/athen-list" TargetMode="External"/><Relationship Id="rId11" Type="http://schemas.openxmlformats.org/officeDocument/2006/relationships/hyperlink" Target="https://jisc.onlinesurveys.ac.uk/accessibility-community-request-to-join" TargetMode="External"/><Relationship Id="rId5" Type="http://schemas.openxmlformats.org/officeDocument/2006/relationships/image" Target="../media/image79.png"/><Relationship Id="rId10" Type="http://schemas.openxmlformats.org/officeDocument/2006/relationships/image" Target="../media/image80.png"/><Relationship Id="rId4" Type="http://schemas.openxmlformats.org/officeDocument/2006/relationships/image" Target="../media/image78.svg"/><Relationship Id="rId9" Type="http://schemas.openxmlformats.org/officeDocument/2006/relationships/hyperlink" Target="https://a11y.coffee/dig-in/#:~:text=the%20web%20a11y%20slack%20is%20a%20slack%20team%20devoted%20to%20web%20accessibility%20topical%20discussion.%20ask%20questions%2C%20share%20resources%2C%20get%20advice%2C%20etc.%20it%20used%20to%20have%20a%20landing%20page%20to%20request%20an%20invite%2C%20but%20that%20doesn't%20appear%20to%20exist%20anymore.%20%40%20me%20on%20twitter%20at%20%40amber1ey%20and%20i'll%20invite%20you!"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5.xml"/><Relationship Id="rId3" Type="http://schemas.openxmlformats.org/officeDocument/2006/relationships/diagramData" Target="../diagrams/data14.xml"/><Relationship Id="rId7" Type="http://schemas.microsoft.com/office/2007/relationships/diagramDrawing" Target="../diagrams/drawing14.xml"/><Relationship Id="rId12"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diagramColors" Target="../diagrams/colors14.xml"/><Relationship Id="rId11" Type="http://schemas.openxmlformats.org/officeDocument/2006/relationships/diagramColors" Target="../diagrams/colors15.xml"/><Relationship Id="rId5" Type="http://schemas.openxmlformats.org/officeDocument/2006/relationships/diagramQuickStyle" Target="../diagrams/quickStyle14.xml"/><Relationship Id="rId10" Type="http://schemas.openxmlformats.org/officeDocument/2006/relationships/diagramQuickStyle" Target="../diagrams/quickStyle15.xml"/><Relationship Id="rId4" Type="http://schemas.openxmlformats.org/officeDocument/2006/relationships/diagramLayout" Target="../diagrams/layout14.xml"/><Relationship Id="rId9"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8" Type="http://schemas.openxmlformats.org/officeDocument/2006/relationships/diagramData" Target="../diagrams/data17.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22.svg"/></Relationships>
</file>

<file path=ppt/slides/_rels/slide3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25.svg"/></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7.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www.w3.org/WAI/business-case/"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28.jpeg"/><Relationship Id="rId7" Type="http://schemas.openxmlformats.org/officeDocument/2006/relationships/diagramColors" Target="../diagrams/colors21.xm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43.xml"/><Relationship Id="rId1" Type="http://schemas.openxmlformats.org/officeDocument/2006/relationships/slideLayout" Target="../slideLayouts/slideLayout14.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4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www.ucl.ac.uk/isd/services/websites-apps/creating-accessible-content/documents" TargetMode="Externa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s://fabiusmaximus.com/2018/02/14/women-hitting-men-grr-power/" TargetMode="External"/><Relationship Id="rId2" Type="http://schemas.openxmlformats.org/officeDocument/2006/relationships/image" Target="../media/image130.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oddsock/9125510233"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www.familysearch.org/wiki/en/Help:Wiki_University--Image_%26_PDF_Approval" TargetMode="External"/><Relationship Id="rId2" Type="http://schemas.openxmlformats.org/officeDocument/2006/relationships/image" Target="../media/image13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46.xml"/><Relationship Id="rId1" Type="http://schemas.openxmlformats.org/officeDocument/2006/relationships/slideLayout" Target="../slideLayouts/slideLayout14.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48.xml"/><Relationship Id="rId1" Type="http://schemas.openxmlformats.org/officeDocument/2006/relationships/slideLayout" Target="../slideLayouts/slideLayout14.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4" Type="http://schemas.openxmlformats.org/officeDocument/2006/relationships/diagramLayout" Target="../diagrams/layout30.xml"/></Relationships>
</file>

<file path=ppt/slides/_rels/slide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48.svg"/></Relationships>
</file>

<file path=ppt/slides/_rels/slide63.xml.rels><?xml version="1.0" encoding="UTF-8" standalone="yes"?>
<Relationships xmlns="http://schemas.openxmlformats.org/package/2006/relationships"><Relationship Id="rId8" Type="http://schemas.openxmlformats.org/officeDocument/2006/relationships/diagramColors" Target="../diagrams/colors31.xml"/><Relationship Id="rId3" Type="http://schemas.openxmlformats.org/officeDocument/2006/relationships/image" Target="../media/image147.png"/><Relationship Id="rId7" Type="http://schemas.openxmlformats.org/officeDocument/2006/relationships/diagramQuickStyle" Target="../diagrams/quickStyle31.xml"/><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diagramLayout" Target="../diagrams/layout31.xml"/><Relationship Id="rId5" Type="http://schemas.openxmlformats.org/officeDocument/2006/relationships/diagramData" Target="../diagrams/data31.xml"/><Relationship Id="rId4" Type="http://schemas.openxmlformats.org/officeDocument/2006/relationships/image" Target="../media/image148.svg"/><Relationship Id="rId9" Type="http://schemas.microsoft.com/office/2007/relationships/diagramDrawing" Target="../diagrams/drawing31.xml"/></Relationships>
</file>

<file path=ppt/slides/_rels/slide64.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3.png"/><Relationship Id="rId7" Type="http://schemas.openxmlformats.org/officeDocument/2006/relationships/image" Target="../media/image32.sv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155.svg"/><Relationship Id="rId4" Type="http://schemas.openxmlformats.org/officeDocument/2006/relationships/image" Target="../media/image154.png"/><Relationship Id="rId9" Type="http://schemas.openxmlformats.org/officeDocument/2006/relationships/image" Target="../media/image157.svg"/></Relationships>
</file>

<file path=ppt/slides/_rels/slide65.xml.rels><?xml version="1.0" encoding="UTF-8" standalone="yes"?>
<Relationships xmlns="http://schemas.openxmlformats.org/package/2006/relationships"><Relationship Id="rId8" Type="http://schemas.microsoft.com/office/2007/relationships/diagramDrawing" Target="../diagrams/drawing32.xml"/><Relationship Id="rId3" Type="http://schemas.openxmlformats.org/officeDocument/2006/relationships/image" Target="../media/image128.jpeg"/><Relationship Id="rId7" Type="http://schemas.openxmlformats.org/officeDocument/2006/relationships/diagramColors" Target="../diagrams/colors32.xml"/><Relationship Id="rId2" Type="http://schemas.openxmlformats.org/officeDocument/2006/relationships/notesSlide" Target="../notesSlides/notesSlide59.xml"/><Relationship Id="rId1" Type="http://schemas.openxmlformats.org/officeDocument/2006/relationships/slideLayout" Target="../slideLayouts/slideLayout3.xml"/><Relationship Id="rId6" Type="http://schemas.openxmlformats.org/officeDocument/2006/relationships/diagramQuickStyle" Target="../diagrams/quickStyle32.xml"/><Relationship Id="rId5" Type="http://schemas.openxmlformats.org/officeDocument/2006/relationships/diagramLayout" Target="../diagrams/layout32.xml"/><Relationship Id="rId4" Type="http://schemas.openxmlformats.org/officeDocument/2006/relationships/diagramData" Target="../diagrams/data32.xml"/></Relationships>
</file>

<file path=ppt/slides/_rels/slide66.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60.xml"/><Relationship Id="rId1" Type="http://schemas.openxmlformats.org/officeDocument/2006/relationships/slideLayout" Target="../slideLayouts/slideLayout14.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67.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61.xml"/><Relationship Id="rId1" Type="http://schemas.openxmlformats.org/officeDocument/2006/relationships/slideLayout" Target="../slideLayouts/slideLayout14.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68.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59.svg"/><Relationship Id="rId9" Type="http://schemas.openxmlformats.org/officeDocument/2006/relationships/image" Target="../media/image164.svg"/></Relationships>
</file>

<file path=ppt/slides/_rels/slide69.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67.svg"/><Relationship Id="rId9" Type="http://schemas.openxmlformats.org/officeDocument/2006/relationships/image" Target="../media/image168.sv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sv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61.png"/><Relationship Id="rId11" Type="http://schemas.openxmlformats.org/officeDocument/2006/relationships/image" Target="../media/image166.svg"/><Relationship Id="rId5" Type="http://schemas.openxmlformats.org/officeDocument/2006/relationships/image" Target="../media/image160.svg"/><Relationship Id="rId10" Type="http://schemas.openxmlformats.org/officeDocument/2006/relationships/image" Target="../media/image165.png"/><Relationship Id="rId4" Type="http://schemas.openxmlformats.org/officeDocument/2006/relationships/image" Target="../media/image167.svg"/><Relationship Id="rId9" Type="http://schemas.openxmlformats.org/officeDocument/2006/relationships/image" Target="../media/image168.svg"/></Relationships>
</file>

<file path=ppt/slides/_rels/slide71.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 Id="rId9" Type="http://schemas.openxmlformats.org/officeDocument/2006/relationships/image" Target="../media/image170.svg"/></Relationships>
</file>

<file path=ppt/slides/_rels/slide7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73.sv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73.svg"/><Relationship Id="rId4" Type="http://schemas.openxmlformats.org/officeDocument/2006/relationships/image" Target="../media/image172.png"/></Relationships>
</file>

<file path=ppt/slides/_rels/slide76.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https://makeitfable.com/" TargetMode="External"/></Relationships>
</file>

<file path=ppt/slides/_rels/slide77.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176.jpeg"/></Relationships>
</file>

<file path=ppt/slides/_rels/slide78.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svg"/></Relationships>
</file>

<file path=ppt/slides/_rels/slide79.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diagramData" Target="../diagrams/data7.xml"/><Relationship Id="rId3" Type="http://schemas.openxmlformats.org/officeDocument/2006/relationships/diagramData" Target="../diagrams/data6.xml"/><Relationship Id="rId7" Type="http://schemas.microsoft.com/office/2007/relationships/diagramDrawing" Target="../diagrams/drawing6.xml"/><Relationship Id="rId12" Type="http://schemas.microsoft.com/office/2007/relationships/diagramDrawing" Target="../diagrams/drawing7.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6.xml"/><Relationship Id="rId11" Type="http://schemas.openxmlformats.org/officeDocument/2006/relationships/diagramColors" Target="../diagrams/colors7.xml"/><Relationship Id="rId5" Type="http://schemas.openxmlformats.org/officeDocument/2006/relationships/diagramQuickStyle" Target="../diagrams/quickStyle6.xml"/><Relationship Id="rId10" Type="http://schemas.openxmlformats.org/officeDocument/2006/relationships/diagramQuickStyle" Target="../diagrams/quickStyle7.xml"/><Relationship Id="rId4" Type="http://schemas.openxmlformats.org/officeDocument/2006/relationships/diagramLayout" Target="../diagrams/layout6.xml"/><Relationship Id="rId9" Type="http://schemas.openxmlformats.org/officeDocument/2006/relationships/diagramLayout" Target="../diagrams/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36.xml"/><Relationship Id="rId7" Type="http://schemas.microsoft.com/office/2007/relationships/diagramDrawing" Target="../diagrams/drawing36.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36.xml"/><Relationship Id="rId5" Type="http://schemas.openxmlformats.org/officeDocument/2006/relationships/diagramQuickStyle" Target="../diagrams/quickStyle36.xml"/><Relationship Id="rId4" Type="http://schemas.openxmlformats.org/officeDocument/2006/relationships/diagramLayout" Target="../diagrams/layout3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92.svg"/></Relationships>
</file>

<file path=ppt/slides/_rels/slide8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81.xml"/><Relationship Id="rId1" Type="http://schemas.openxmlformats.org/officeDocument/2006/relationships/slideLayout" Target="../slideLayouts/slideLayout15.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 Id="rId9" Type="http://schemas.openxmlformats.org/officeDocument/2006/relationships/image" Target="../media/image196.svg"/></Relationships>
</file>

<file path=ppt/slides/_rels/slide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82.xml"/><Relationship Id="rId1" Type="http://schemas.openxmlformats.org/officeDocument/2006/relationships/slideLayout" Target="../slideLayouts/slideLayout8.xml"/><Relationship Id="rId4" Type="http://schemas.openxmlformats.org/officeDocument/2006/relationships/hyperlink" Target="https://codepen.io/matthewdeeprose/pen/KKvvXMr" TargetMode="External"/></Relationships>
</file>

<file path=ppt/slides/_rels/slide89.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83.xml"/><Relationship Id="rId1" Type="http://schemas.openxmlformats.org/officeDocument/2006/relationships/slideLayout" Target="../slideLayouts/slideLayout14.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6.gif"/></Relationships>
</file>

<file path=ppt/slides/_rels/slide90.xml.rels><?xml version="1.0" encoding="UTF-8" standalone="yes"?>
<Relationships xmlns="http://schemas.openxmlformats.org/package/2006/relationships"><Relationship Id="rId3" Type="http://schemas.openxmlformats.org/officeDocument/2006/relationships/diagramData" Target="../diagrams/data39.xml"/><Relationship Id="rId7" Type="http://schemas.microsoft.com/office/2007/relationships/diagramDrawing" Target="../diagrams/drawing39.xml"/><Relationship Id="rId2" Type="http://schemas.openxmlformats.org/officeDocument/2006/relationships/notesSlide" Target="../notesSlides/notesSlide84.xml"/><Relationship Id="rId1" Type="http://schemas.openxmlformats.org/officeDocument/2006/relationships/slideLayout" Target="../slideLayouts/slideLayout14.xml"/><Relationship Id="rId6" Type="http://schemas.openxmlformats.org/officeDocument/2006/relationships/diagramColors" Target="../diagrams/colors39.xml"/><Relationship Id="rId5" Type="http://schemas.openxmlformats.org/officeDocument/2006/relationships/diagramQuickStyle" Target="../diagrams/quickStyle39.xml"/><Relationship Id="rId4" Type="http://schemas.openxmlformats.org/officeDocument/2006/relationships/diagramLayout" Target="../diagrams/layout39.xml"/></Relationships>
</file>

<file path=ppt/slides/_rels/slide9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hyperlink" Target="https://accessibility.deque.com/agile-accessibility-handbook"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microsoft.com/office/2007/relationships/diagramDrawing" Target="../diagrams/drawing40.xml"/><Relationship Id="rId3" Type="http://schemas.openxmlformats.org/officeDocument/2006/relationships/image" Target="../media/image128.jpeg"/><Relationship Id="rId7" Type="http://schemas.openxmlformats.org/officeDocument/2006/relationships/diagramColors" Target="../diagrams/colors40.xml"/><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diagramQuickStyle" Target="../diagrams/quickStyle40.xml"/><Relationship Id="rId5" Type="http://schemas.openxmlformats.org/officeDocument/2006/relationships/diagramLayout" Target="../diagrams/layout40.xml"/><Relationship Id="rId4" Type="http://schemas.openxmlformats.org/officeDocument/2006/relationships/diagramData" Target="../diagrams/data40.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41.xml"/><Relationship Id="rId7" Type="http://schemas.microsoft.com/office/2007/relationships/diagramDrawing" Target="../diagrams/drawing41.xml"/><Relationship Id="rId2" Type="http://schemas.openxmlformats.org/officeDocument/2006/relationships/notesSlide" Target="../notesSlides/notesSlide91.xml"/><Relationship Id="rId1" Type="http://schemas.openxmlformats.org/officeDocument/2006/relationships/slideLayout" Target="../slideLayouts/slideLayout14.xml"/><Relationship Id="rId6" Type="http://schemas.openxmlformats.org/officeDocument/2006/relationships/diagramColors" Target="../diagrams/colors41.xml"/><Relationship Id="rId5" Type="http://schemas.openxmlformats.org/officeDocument/2006/relationships/diagramQuickStyle" Target="../diagrams/quickStyle41.xml"/><Relationship Id="rId4" Type="http://schemas.openxmlformats.org/officeDocument/2006/relationships/diagramLayout" Target="../diagrams/layout4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609-D029-45E1-9A10-B7ADD266B1A1}"/>
              </a:ext>
            </a:extLst>
          </p:cNvPr>
          <p:cNvSpPr>
            <a:spLocks noGrp="1"/>
          </p:cNvSpPr>
          <p:nvPr>
            <p:ph type="ctrTitle"/>
          </p:nvPr>
        </p:nvSpPr>
        <p:spPr/>
        <p:txBody>
          <a:bodyPr>
            <a:normAutofit/>
          </a:bodyPr>
          <a:lstStyle/>
          <a:p>
            <a:r>
              <a:rPr lang="en-GB" sz="7200">
                <a:solidFill>
                  <a:schemeClr val="accent1"/>
                </a:solidFill>
              </a:rPr>
              <a:t>Making IT accessible for all!</a:t>
            </a:r>
          </a:p>
        </p:txBody>
      </p:sp>
      <p:sp>
        <p:nvSpPr>
          <p:cNvPr id="3" name="Subtitle 2">
            <a:extLst>
              <a:ext uri="{FF2B5EF4-FFF2-40B4-BE49-F238E27FC236}">
                <a16:creationId xmlns:a16="http://schemas.microsoft.com/office/drawing/2014/main" id="{71F3FA33-16D8-4FDD-A18B-CC6FC3C5A714}"/>
              </a:ext>
            </a:extLst>
          </p:cNvPr>
          <p:cNvSpPr>
            <a:spLocks noGrp="1"/>
          </p:cNvSpPr>
          <p:nvPr>
            <p:ph type="subTitle" idx="1"/>
          </p:nvPr>
        </p:nvSpPr>
        <p:spPr/>
        <p:txBody>
          <a:bodyPr vert="horz" lIns="91440" tIns="45720" rIns="91440" bIns="45720" rtlCol="0" anchor="t">
            <a:normAutofit/>
          </a:bodyPr>
          <a:lstStyle/>
          <a:p>
            <a:r>
              <a:rPr lang="en-GB" dirty="0">
                <a:ea typeface="+mn-lt"/>
                <a:cs typeface="+mn-lt"/>
              </a:rPr>
              <a:t>Matthew Deeprose</a:t>
            </a:r>
          </a:p>
          <a:p>
            <a:r>
              <a:rPr lang="en-GB" dirty="0"/>
              <a:t>Tamsyn Smith</a:t>
            </a:r>
            <a:endParaRPr lang="en-US" dirty="0">
              <a:ea typeface="Roboto"/>
            </a:endParaRPr>
          </a:p>
          <a:p>
            <a:r>
              <a:rPr lang="en-GB" dirty="0">
                <a:ea typeface="+mn-lt"/>
                <a:cs typeface="+mn-lt"/>
              </a:rPr>
              <a:t>Dr Fiona Strawbridge</a:t>
            </a:r>
          </a:p>
          <a:p>
            <a:endParaRPr lang="en-GB" dirty="0">
              <a:ea typeface="Roboto"/>
            </a:endParaRPr>
          </a:p>
          <a:p>
            <a:endParaRPr lang="en-GB" dirty="0">
              <a:ea typeface="+mn-lt"/>
              <a:cs typeface="+mn-lt"/>
            </a:endParaRPr>
          </a:p>
          <a:p>
            <a:endParaRPr lang="en-GB" dirty="0">
              <a:ea typeface="Roboto"/>
            </a:endParaRPr>
          </a:p>
          <a:p>
            <a:endParaRPr lang="en-GB" dirty="0">
              <a:ea typeface="Roboto"/>
            </a:endParaRPr>
          </a:p>
        </p:txBody>
      </p:sp>
      <p:sp>
        <p:nvSpPr>
          <p:cNvPr id="4" name="Slide Number Placeholder 3">
            <a:extLst>
              <a:ext uri="{FF2B5EF4-FFF2-40B4-BE49-F238E27FC236}">
                <a16:creationId xmlns:a16="http://schemas.microsoft.com/office/drawing/2014/main" id="{374F5C74-9EFD-4F9E-8B2D-8FF3ACDF2DC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a:t>
            </a:fld>
            <a:endParaRPr lang="en-GB"/>
          </a:p>
        </p:txBody>
      </p:sp>
      <p:pic>
        <p:nvPicPr>
          <p:cNvPr id="8" name="Picture 7" descr="UCISA">
            <a:extLst>
              <a:ext uri="{FF2B5EF4-FFF2-40B4-BE49-F238E27FC236}">
                <a16:creationId xmlns:a16="http://schemas.microsoft.com/office/drawing/2014/main" id="{9F2D8DE3-EDBF-404C-B95E-80BDF39C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185" y="3903255"/>
            <a:ext cx="4080760" cy="2717517"/>
          </a:xfrm>
          <a:prstGeom prst="rect">
            <a:avLst/>
          </a:prstGeom>
        </p:spPr>
      </p:pic>
      <p:sp>
        <p:nvSpPr>
          <p:cNvPr id="5" name="Footer Placeholder 4">
            <a:extLst>
              <a:ext uri="{FF2B5EF4-FFF2-40B4-BE49-F238E27FC236}">
                <a16:creationId xmlns:a16="http://schemas.microsoft.com/office/drawing/2014/main" id="{66F595C8-B2DC-433F-91AF-B23A7042905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7473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2E32-07D7-45E3-9155-A17D69AC98CE}"/>
              </a:ext>
            </a:extLst>
          </p:cNvPr>
          <p:cNvSpPr>
            <a:spLocks noGrp="1"/>
          </p:cNvSpPr>
          <p:nvPr>
            <p:ph type="title"/>
          </p:nvPr>
        </p:nvSpPr>
        <p:spPr>
          <a:xfrm>
            <a:off x="190500" y="147952"/>
            <a:ext cx="11772899" cy="1153360"/>
          </a:xfrm>
        </p:spPr>
        <p:txBody>
          <a:bodyPr anchor="ctr">
            <a:normAutofit/>
          </a:bodyPr>
          <a:lstStyle/>
          <a:p>
            <a:r>
              <a:rPr lang="en-GB"/>
              <a:t>Background and context</a:t>
            </a:r>
          </a:p>
        </p:txBody>
      </p:sp>
      <p:pic>
        <p:nvPicPr>
          <p:cNvPr id="6" name="Content Placeholder 5">
            <a:extLst>
              <a:ext uri="{FF2B5EF4-FFF2-40B4-BE49-F238E27FC236}">
                <a16:creationId xmlns:a16="http://schemas.microsoft.com/office/drawing/2014/main" id="{5FA29AFA-5A34-4345-92F6-930D7C7442AA}"/>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60" r="-2" b="24980"/>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C7B24177-B671-452D-9589-27B784A53914}"/>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3" name="Footer Placeholder 2">
            <a:extLst>
              <a:ext uri="{FF2B5EF4-FFF2-40B4-BE49-F238E27FC236}">
                <a16:creationId xmlns:a16="http://schemas.microsoft.com/office/drawing/2014/main" id="{4B5D3CB0-107A-4339-8971-68B3A23425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347139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aimed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100</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63492"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a:t>… but we didn’t have all the answers</a:t>
            </a:r>
            <a:endParaRPr lang="en-US"/>
          </a:p>
        </p:txBody>
      </p:sp>
      <p:sp>
        <p:nvSpPr>
          <p:cNvPr id="4" name="Footer Placeholder 3">
            <a:extLst>
              <a:ext uri="{FF2B5EF4-FFF2-40B4-BE49-F238E27FC236}">
                <a16:creationId xmlns:a16="http://schemas.microsoft.com/office/drawing/2014/main" id="{78E53FB5-AD2D-4714-9BC3-9F7933478C8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15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a2</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101</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p>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Gather support</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endParaRPr lang="en-GB" sz="2000" b="0" i="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a:solidFill>
                  <a:schemeClr val="bg1"/>
                </a:solidFill>
              </a:rPr>
              <a:t>Overview</a:t>
            </a:r>
            <a:endParaRPr lang="en-GB" sz="2000" b="0">
              <a:solidFill>
                <a:schemeClr val="bg1"/>
              </a:solidFill>
            </a:endParaRPr>
          </a:p>
        </p:txBody>
      </p:sp>
      <p:sp>
        <p:nvSpPr>
          <p:cNvPr id="3" name="Footer Placeholder 2">
            <a:extLst>
              <a:ext uri="{FF2B5EF4-FFF2-40B4-BE49-F238E27FC236}">
                <a16:creationId xmlns:a16="http://schemas.microsoft.com/office/drawing/2014/main" id="{C33A1650-7093-45B6-B8D2-4F89A92C550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022951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BF54-CC02-4972-9FCC-AA62E16E3F01}"/>
              </a:ext>
            </a:extLst>
          </p:cNvPr>
          <p:cNvSpPr>
            <a:spLocks noGrp="1"/>
          </p:cNvSpPr>
          <p:nvPr>
            <p:ph type="title"/>
          </p:nvPr>
        </p:nvSpPr>
        <p:spPr/>
        <p:txBody>
          <a:bodyPr/>
          <a:lstStyle/>
          <a:p>
            <a:r>
              <a:rPr lang="en-GB">
                <a:solidFill>
                  <a:schemeClr val="tx1"/>
                </a:solidFill>
              </a:rPr>
              <a:t>More resources</a:t>
            </a:r>
            <a:r>
              <a:rPr lang="en-GB" baseline="0">
                <a:solidFill>
                  <a:schemeClr val="tx1"/>
                </a:solidFill>
              </a:rPr>
              <a:t> on the support site</a:t>
            </a:r>
            <a:endParaRPr lang="en-GB">
              <a:solidFill>
                <a:schemeClr val="tx1"/>
              </a:solidFill>
            </a:endParaRPr>
          </a:p>
        </p:txBody>
      </p:sp>
      <p:sp>
        <p:nvSpPr>
          <p:cNvPr id="5" name="Content Placeholder 4">
            <a:extLst>
              <a:ext uri="{FF2B5EF4-FFF2-40B4-BE49-F238E27FC236}">
                <a16:creationId xmlns:a16="http://schemas.microsoft.com/office/drawing/2014/main" id="{2312E085-BAF0-405D-982C-43BD6FFF24C9}"/>
              </a:ext>
            </a:extLst>
          </p:cNvPr>
          <p:cNvSpPr>
            <a:spLocks noGrp="1"/>
          </p:cNvSpPr>
          <p:nvPr>
            <p:ph idx="1"/>
          </p:nvPr>
        </p:nvSpPr>
        <p:spPr>
          <a:xfrm>
            <a:off x="5740536" y="1733492"/>
            <a:ext cx="6222863" cy="4425401"/>
          </a:xfrm>
        </p:spPr>
        <p:txBody>
          <a:bodyPr>
            <a:normAutofit/>
          </a:bodyPr>
          <a:lstStyle/>
          <a:p>
            <a:pPr>
              <a:buFont typeface="Wingdings" panose="05000000000000000000" pitchFamily="2" charset="2"/>
              <a:buChar char="ü"/>
            </a:pPr>
            <a:r>
              <a:rPr lang="en-GB"/>
              <a:t>Slide decks</a:t>
            </a:r>
          </a:p>
          <a:p>
            <a:pPr>
              <a:buFont typeface="Wingdings" panose="05000000000000000000" pitchFamily="2" charset="2"/>
              <a:buChar char="ü"/>
            </a:pPr>
            <a:r>
              <a:rPr lang="en-GB"/>
              <a:t>Artefacts</a:t>
            </a:r>
          </a:p>
          <a:p>
            <a:pPr>
              <a:buFont typeface="Wingdings" panose="05000000000000000000" pitchFamily="2" charset="2"/>
              <a:buChar char="ü"/>
            </a:pPr>
            <a:r>
              <a:rPr lang="en-GB"/>
              <a:t>Links</a:t>
            </a:r>
          </a:p>
          <a:p>
            <a:pPr>
              <a:buFont typeface="Wingdings" panose="05000000000000000000" pitchFamily="2" charset="2"/>
              <a:buChar char="ü"/>
            </a:pPr>
            <a:r>
              <a:rPr lang="en-GB"/>
              <a:t>Video with corrected captions and transcript</a:t>
            </a:r>
          </a:p>
          <a:p>
            <a:pPr>
              <a:buFont typeface="Wingdings" panose="05000000000000000000" pitchFamily="2" charset="2"/>
              <a:buChar char="ü"/>
            </a:pPr>
            <a:endParaRPr lang="en-GB"/>
          </a:p>
          <a:p>
            <a:pPr marL="0" indent="0">
              <a:buNone/>
            </a:pPr>
            <a:r>
              <a:rPr lang="en-GB">
                <a:hlinkClick r:id="rId3"/>
              </a:rPr>
              <a:t>https://go.soton.ac.uk/ucisa</a:t>
            </a:r>
            <a:r>
              <a:rPr lang="en-GB"/>
              <a:t> </a:t>
            </a:r>
          </a:p>
        </p:txBody>
      </p:sp>
      <p:sp>
        <p:nvSpPr>
          <p:cNvPr id="3" name="Slide Number Placeholder 2">
            <a:extLst>
              <a:ext uri="{FF2B5EF4-FFF2-40B4-BE49-F238E27FC236}">
                <a16:creationId xmlns:a16="http://schemas.microsoft.com/office/drawing/2014/main" id="{501291CA-A25B-46E0-8B42-0818CB6054C1}"/>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102</a:t>
            </a:fld>
            <a:endParaRPr lang="en-GB"/>
          </a:p>
        </p:txBody>
      </p:sp>
      <p:sp>
        <p:nvSpPr>
          <p:cNvPr id="6" name="Footer Placeholder 5">
            <a:extLst>
              <a:ext uri="{FF2B5EF4-FFF2-40B4-BE49-F238E27FC236}">
                <a16:creationId xmlns:a16="http://schemas.microsoft.com/office/drawing/2014/main" id="{07AC9AC8-5EAA-4783-82CA-05595FFA6D8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8" name="Picture 7">
            <a:extLst>
              <a:ext uri="{FF2B5EF4-FFF2-40B4-BE49-F238E27FC236}">
                <a16:creationId xmlns:a16="http://schemas.microsoft.com/office/drawing/2014/main" id="{F7A27F96-BA40-449C-817D-5163531C9B9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696" y="147952"/>
            <a:ext cx="5069644" cy="6136938"/>
          </a:xfrm>
          <a:prstGeom prst="rect">
            <a:avLst/>
          </a:prstGeom>
          <a:ln w="38100">
            <a:solidFill>
              <a:schemeClr val="bg1"/>
            </a:solidFill>
          </a:ln>
        </p:spPr>
      </p:pic>
    </p:spTree>
    <p:extLst>
      <p:ext uri="{BB962C8B-B14F-4D97-AF65-F5344CB8AC3E}">
        <p14:creationId xmlns:p14="http://schemas.microsoft.com/office/powerpoint/2010/main" val="1620026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Effect transition="in" filter="fade">
                                      <p:cBhvr>
                                        <p:cTn id="7" dur="500"/>
                                        <p:tgtEl>
                                          <p:spTgt spid="5">
                                            <p:txEl>
                                              <p:pRg st="5" end="5"/>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DF1A-7541-4329-9118-8F60F417EC7F}"/>
              </a:ext>
            </a:extLst>
          </p:cNvPr>
          <p:cNvSpPr>
            <a:spLocks noGrp="1"/>
          </p:cNvSpPr>
          <p:nvPr>
            <p:ph type="title"/>
          </p:nvPr>
        </p:nvSpPr>
        <p:spPr>
          <a:xfrm>
            <a:off x="190500" y="147952"/>
            <a:ext cx="11772899" cy="1153360"/>
          </a:xfrm>
        </p:spPr>
        <p:txBody>
          <a:bodyPr anchor="ctr">
            <a:normAutofit/>
          </a:bodyPr>
          <a:lstStyle/>
          <a:p>
            <a:r>
              <a:rPr lang="en-GB"/>
              <a:t>Final thoughts</a:t>
            </a:r>
          </a:p>
        </p:txBody>
      </p:sp>
      <p:pic>
        <p:nvPicPr>
          <p:cNvPr id="13" name="Content Placeholder 12" descr="A set of wooden blocks read's &quot;Impossible&quot;. A man is moving the second block revealing &quot;t's&quot;, therefor changing the wording to become &quot;it's possible&quot;.">
            <a:extLst>
              <a:ext uri="{FF2B5EF4-FFF2-40B4-BE49-F238E27FC236}">
                <a16:creationId xmlns:a16="http://schemas.microsoft.com/office/drawing/2014/main" id="{0E409F83-5127-45CF-8FF7-A9B7300171D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554"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46CA8462-843F-43E9-AE6F-42206B639F1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103</a:t>
            </a:fld>
            <a:endParaRPr lang="en-GB"/>
          </a:p>
        </p:txBody>
      </p:sp>
      <p:sp>
        <p:nvSpPr>
          <p:cNvPr id="3" name="Footer Placeholder 2">
            <a:extLst>
              <a:ext uri="{FF2B5EF4-FFF2-40B4-BE49-F238E27FC236}">
                <a16:creationId xmlns:a16="http://schemas.microsoft.com/office/drawing/2014/main" id="{39F3A7AE-A8DC-4926-8532-5BDBC26106E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38684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435EBB3-11E1-4B16-9DF1-6921E2914FAE}"/>
              </a:ext>
            </a:extLst>
          </p:cNvPr>
          <p:cNvSpPr>
            <a:spLocks noGrp="1"/>
          </p:cNvSpPr>
          <p:nvPr>
            <p:ph type="title"/>
          </p:nvPr>
        </p:nvSpPr>
        <p:spPr>
          <a:xfrm>
            <a:off x="190500" y="147952"/>
            <a:ext cx="11772899" cy="1153360"/>
          </a:xfrm>
        </p:spPr>
        <p:txBody>
          <a:bodyPr/>
          <a:lstStyle/>
          <a:p>
            <a:r>
              <a:rPr lang="en-US"/>
              <a:t>Karl Groves, Founder and President, Tenon.io</a:t>
            </a:r>
          </a:p>
        </p:txBody>
      </p:sp>
      <p:pic>
        <p:nvPicPr>
          <p:cNvPr id="1026" name="Picture 2">
            <a:extLst>
              <a:ext uri="{FF2B5EF4-FFF2-40B4-BE49-F238E27FC236}">
                <a16:creationId xmlns:a16="http://schemas.microsoft.com/office/drawing/2014/main" id="{87732719-B745-411C-9BF2-0511F615A10F}"/>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r="2" b="16301"/>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89F06E6B-6430-409F-85B0-D18BA72C1AD2}"/>
              </a:ext>
            </a:extLst>
          </p:cNvPr>
          <p:cNvSpPr>
            <a:spLocks noGrp="1"/>
          </p:cNvSpPr>
          <p:nvPr>
            <p:ph sz="half" idx="1"/>
          </p:nvPr>
        </p:nvSpPr>
        <p:spPr>
          <a:xfrm>
            <a:off x="6273799" y="1470991"/>
            <a:ext cx="5689600" cy="4740966"/>
          </a:xfrm>
        </p:spPr>
        <p:txBody>
          <a:bodyPr anchor="ctr">
            <a:normAutofit lnSpcReduction="10000"/>
          </a:bodyPr>
          <a:lstStyle/>
          <a:p>
            <a:pPr marL="0" indent="0">
              <a:lnSpc>
                <a:spcPct val="100000"/>
              </a:lnSpc>
              <a:buNone/>
            </a:pPr>
            <a:r>
              <a:rPr lang="en-GB" sz="2800"/>
              <a:t>“From a security perspective you’re always </a:t>
            </a:r>
            <a:r>
              <a:rPr lang="en-GB" sz="2800" err="1"/>
              <a:t>gonna</a:t>
            </a:r>
            <a:r>
              <a:rPr lang="en-GB" sz="2800"/>
              <a:t> filter, escape, and validate any input that comes from the outside world… you've got that pattern in your head ‘filter, validate, escape’. It's how you do things all the time. </a:t>
            </a:r>
            <a:r>
              <a:rPr lang="en-GB" sz="2800">
                <a:solidFill>
                  <a:schemeClr val="accent1"/>
                </a:solidFill>
              </a:rPr>
              <a:t>Same thing goes for accessibility, once you start doing accessibility it becomes how things get done and then it’s not extra work</a:t>
            </a:r>
            <a:r>
              <a:rPr lang="en-GB" sz="2800"/>
              <a:t>”</a:t>
            </a:r>
          </a:p>
        </p:txBody>
      </p:sp>
      <p:sp>
        <p:nvSpPr>
          <p:cNvPr id="4" name="Slide Number Placeholder 3">
            <a:extLst>
              <a:ext uri="{FF2B5EF4-FFF2-40B4-BE49-F238E27FC236}">
                <a16:creationId xmlns:a16="http://schemas.microsoft.com/office/drawing/2014/main" id="{F6CB8D89-7D94-4AE3-85C3-A79E326745A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104</a:t>
            </a:fld>
            <a:endParaRPr lang="en-GB"/>
          </a:p>
        </p:txBody>
      </p:sp>
      <p:sp>
        <p:nvSpPr>
          <p:cNvPr id="2" name="Footer Placeholder 1">
            <a:extLst>
              <a:ext uri="{FF2B5EF4-FFF2-40B4-BE49-F238E27FC236}">
                <a16:creationId xmlns:a16="http://schemas.microsoft.com/office/drawing/2014/main" id="{C8874DE3-E2E4-4551-AFD6-C04133D405A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618635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BCF59A0-EBC1-473C-8CD5-6629EB195232}"/>
              </a:ext>
            </a:extLst>
          </p:cNvPr>
          <p:cNvSpPr>
            <a:spLocks noGrp="1"/>
          </p:cNvSpPr>
          <p:nvPr>
            <p:ph type="title"/>
          </p:nvPr>
        </p:nvSpPr>
        <p:spPr>
          <a:xfrm>
            <a:off x="190500" y="147952"/>
            <a:ext cx="11772899" cy="1153360"/>
          </a:xfrm>
        </p:spPr>
        <p:txBody>
          <a:bodyPr/>
          <a:lstStyle/>
          <a:p>
            <a:r>
              <a:rPr lang="en-US"/>
              <a:t>Alistair McNaught, accessibility consultant</a:t>
            </a:r>
          </a:p>
        </p:txBody>
      </p:sp>
      <p:sp>
        <p:nvSpPr>
          <p:cNvPr id="7" name="Content Placeholder 6">
            <a:extLst>
              <a:ext uri="{FF2B5EF4-FFF2-40B4-BE49-F238E27FC236}">
                <a16:creationId xmlns:a16="http://schemas.microsoft.com/office/drawing/2014/main" id="{3AE0D33F-0256-4E97-B99E-DAE84C3FB7A0}"/>
              </a:ext>
            </a:extLst>
          </p:cNvPr>
          <p:cNvSpPr>
            <a:spLocks noGrp="1"/>
          </p:cNvSpPr>
          <p:nvPr>
            <p:ph sz="half" idx="1"/>
          </p:nvPr>
        </p:nvSpPr>
        <p:spPr>
          <a:xfrm>
            <a:off x="228600" y="1480593"/>
            <a:ext cx="5689600" cy="4681330"/>
          </a:xfrm>
        </p:spPr>
        <p:txBody>
          <a:bodyPr>
            <a:normAutofit fontScale="92500"/>
          </a:bodyPr>
          <a:lstStyle/>
          <a:p>
            <a:pPr marL="0" indent="0">
              <a:lnSpc>
                <a:spcPct val="110000"/>
              </a:lnSpc>
              <a:buNone/>
            </a:pPr>
            <a:r>
              <a:rPr lang="en-GB" sz="4800"/>
              <a:t>“…compliance does not guarantee a good experience any more than non-compliance guarantees a bad one”</a:t>
            </a:r>
          </a:p>
        </p:txBody>
      </p:sp>
      <p:sp>
        <p:nvSpPr>
          <p:cNvPr id="5" name="Slide Number Placeholder 4">
            <a:extLst>
              <a:ext uri="{FF2B5EF4-FFF2-40B4-BE49-F238E27FC236}">
                <a16:creationId xmlns:a16="http://schemas.microsoft.com/office/drawing/2014/main" id="{B17C9B54-6E5F-4E15-B939-F29DFA13D48B}"/>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105</a:t>
            </a:fld>
            <a:endParaRPr lang="en-GB"/>
          </a:p>
        </p:txBody>
      </p:sp>
      <p:pic>
        <p:nvPicPr>
          <p:cNvPr id="3078" name="Picture 6">
            <a:extLst>
              <a:ext uri="{FF2B5EF4-FFF2-40B4-BE49-F238E27FC236}">
                <a16:creationId xmlns:a16="http://schemas.microsoft.com/office/drawing/2014/main" id="{C0AD730F-7330-4079-9E31-C463E4810B56}"/>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2438" t="432" r="29583" b="-43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957F12FD-E44E-4F0C-82B4-3041B849B94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832258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F15C-4488-4C1F-8584-B149C4A34AA5}"/>
              </a:ext>
            </a:extLst>
          </p:cNvPr>
          <p:cNvSpPr>
            <a:spLocks noGrp="1"/>
          </p:cNvSpPr>
          <p:nvPr>
            <p:ph type="title"/>
          </p:nvPr>
        </p:nvSpPr>
        <p:spPr/>
        <p:txBody>
          <a:bodyPr/>
          <a:lstStyle/>
          <a:p>
            <a:r>
              <a:rPr lang="en-GB"/>
              <a:t>Continue the conversation</a:t>
            </a:r>
          </a:p>
        </p:txBody>
      </p:sp>
      <p:sp>
        <p:nvSpPr>
          <p:cNvPr id="5" name="Content Placeholder 4">
            <a:extLst>
              <a:ext uri="{FF2B5EF4-FFF2-40B4-BE49-F238E27FC236}">
                <a16:creationId xmlns:a16="http://schemas.microsoft.com/office/drawing/2014/main" id="{6D7C3721-461D-4897-9B25-B8427DBC5DED}"/>
              </a:ext>
            </a:extLst>
          </p:cNvPr>
          <p:cNvSpPr>
            <a:spLocks noGrp="1"/>
          </p:cNvSpPr>
          <p:nvPr>
            <p:ph sz="half" idx="1"/>
          </p:nvPr>
        </p:nvSpPr>
        <p:spPr/>
        <p:txBody>
          <a:bodyPr anchor="ctr"/>
          <a:lstStyle/>
          <a:p>
            <a:r>
              <a:rPr lang="en-GB"/>
              <a:t>The full slide deck has a suggested roadmap for your next steps.</a:t>
            </a:r>
          </a:p>
          <a:p>
            <a:endParaRPr lang="en-GB"/>
          </a:p>
          <a:p>
            <a:r>
              <a:rPr lang="en-GB"/>
              <a:t>We will try to follow up questions we did not answer today in the follow-up email.</a:t>
            </a:r>
          </a:p>
        </p:txBody>
      </p:sp>
      <p:sp>
        <p:nvSpPr>
          <p:cNvPr id="4" name="Slide Number Placeholder 3">
            <a:extLst>
              <a:ext uri="{FF2B5EF4-FFF2-40B4-BE49-F238E27FC236}">
                <a16:creationId xmlns:a16="http://schemas.microsoft.com/office/drawing/2014/main" id="{97E1F05F-2AC7-4719-97B7-486ADFD2D8D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106</a:t>
            </a:fld>
            <a:endParaRPr lang="en-GB"/>
          </a:p>
        </p:txBody>
      </p:sp>
      <p:pic>
        <p:nvPicPr>
          <p:cNvPr id="9" name="Content Placeholder 9">
            <a:extLst>
              <a:ext uri="{FF2B5EF4-FFF2-40B4-BE49-F238E27FC236}">
                <a16:creationId xmlns:a16="http://schemas.microsoft.com/office/drawing/2014/main" id="{9D6FBD89-496F-449B-B844-0B7925B5922F}"/>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77831" y="1500188"/>
            <a:ext cx="4681537" cy="4681537"/>
          </a:xfrm>
          <a:prstGeom prst="rect">
            <a:avLst/>
          </a:prstGeom>
          <a:noFill/>
          <a:ln w="38100">
            <a:noFill/>
          </a:ln>
        </p:spPr>
      </p:pic>
      <p:sp>
        <p:nvSpPr>
          <p:cNvPr id="8" name="TextBox 7">
            <a:extLst>
              <a:ext uri="{FF2B5EF4-FFF2-40B4-BE49-F238E27FC236}">
                <a16:creationId xmlns:a16="http://schemas.microsoft.com/office/drawing/2014/main" id="{1A915D19-8F6C-4D99-B77A-5CE8B7597EF1}"/>
              </a:ext>
            </a:extLst>
          </p:cNvPr>
          <p:cNvSpPr txBox="1"/>
          <p:nvPr/>
        </p:nvSpPr>
        <p:spPr>
          <a:xfrm>
            <a:off x="6524916" y="5357811"/>
            <a:ext cx="5185568" cy="523220"/>
          </a:xfrm>
          <a:prstGeom prst="rect">
            <a:avLst/>
          </a:prstGeom>
          <a:solidFill>
            <a:srgbClr val="00131D"/>
          </a:solidFill>
          <a:effectLst>
            <a:outerShdw blurRad="50800" dist="38100" dir="2700000" algn="tl" rotWithShape="0">
              <a:prstClr val="black">
                <a:alpha val="40000"/>
              </a:prstClr>
            </a:outerShdw>
          </a:effectLst>
        </p:spPr>
        <p:txBody>
          <a:bodyPr wrap="square" rtlCol="0">
            <a:spAutoFit/>
          </a:bodyPr>
          <a:lstStyle/>
          <a:p>
            <a:pPr marL="0" indent="0" algn="ctr">
              <a:buNone/>
            </a:pPr>
            <a:r>
              <a:rPr lang="en-GB" sz="2800">
                <a:hlinkClick r:id="rId4"/>
              </a:rPr>
              <a:t>JISC Accessibility Community</a:t>
            </a:r>
            <a:endParaRPr lang="en-GB" sz="2800"/>
          </a:p>
        </p:txBody>
      </p:sp>
      <p:sp>
        <p:nvSpPr>
          <p:cNvPr id="3" name="Footer Placeholder 2">
            <a:extLst>
              <a:ext uri="{FF2B5EF4-FFF2-40B4-BE49-F238E27FC236}">
                <a16:creationId xmlns:a16="http://schemas.microsoft.com/office/drawing/2014/main" id="{62376929-0DCF-4329-B37A-F63681226E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0725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1598-DE5E-4547-9AFD-695EB3DBBD9F}"/>
              </a:ext>
            </a:extLst>
          </p:cNvPr>
          <p:cNvSpPr>
            <a:spLocks noGrp="1"/>
          </p:cNvSpPr>
          <p:nvPr>
            <p:ph type="title"/>
          </p:nvPr>
        </p:nvSpPr>
        <p:spPr>
          <a:xfrm>
            <a:off x="190500" y="147952"/>
            <a:ext cx="11772899" cy="1153360"/>
          </a:xfrm>
        </p:spPr>
        <p:txBody>
          <a:bodyPr anchor="ctr">
            <a:normAutofit/>
          </a:bodyPr>
          <a:lstStyle/>
          <a:p>
            <a:r>
              <a:rPr lang="en-GB"/>
              <a:t>Thank you</a:t>
            </a:r>
          </a:p>
        </p:txBody>
      </p:sp>
      <p:pic>
        <p:nvPicPr>
          <p:cNvPr id="8" name="Content Placeholder 7">
            <a:extLst>
              <a:ext uri="{FF2B5EF4-FFF2-40B4-BE49-F238E27FC236}">
                <a16:creationId xmlns:a16="http://schemas.microsoft.com/office/drawing/2014/main" id="{1A2C404C-D6FC-4C73-AC3A-46103B6E7B38}"/>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944" r="-1" b="15948"/>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2A3442C8-685F-45DA-A532-D789472E637F}"/>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107</a:t>
            </a:fld>
            <a:endParaRPr lang="en-GB"/>
          </a:p>
        </p:txBody>
      </p:sp>
      <p:sp>
        <p:nvSpPr>
          <p:cNvPr id="3" name="Footer Placeholder 2">
            <a:extLst>
              <a:ext uri="{FF2B5EF4-FFF2-40B4-BE49-F238E27FC236}">
                <a16:creationId xmlns:a16="http://schemas.microsoft.com/office/drawing/2014/main" id="{B7CADF05-416A-44CB-A786-4E77E13FA6B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379341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a:xfrm>
            <a:off x="190500" y="147952"/>
            <a:ext cx="11772899" cy="1153360"/>
          </a:xfrm>
        </p:spPr>
        <p:txBody>
          <a:bodyPr anchor="ctr">
            <a:normAutofit/>
          </a:bodyPr>
          <a:lstStyle/>
          <a:p>
            <a:r>
              <a:rPr lang="en-GB"/>
              <a:t>Question and Answer / Discussion</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1" t="20745" r="175" b="17356"/>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108</a:t>
            </a:fld>
            <a:endParaRPr lang="en-GB"/>
          </a:p>
        </p:txBody>
      </p:sp>
      <p:sp>
        <p:nvSpPr>
          <p:cNvPr id="3" name="Footer Placeholder 2">
            <a:extLst>
              <a:ext uri="{FF2B5EF4-FFF2-40B4-BE49-F238E27FC236}">
                <a16:creationId xmlns:a16="http://schemas.microsoft.com/office/drawing/2014/main" id="{7EA7AD10-4AF0-4994-BAF4-22E930FB939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9877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6C77-1E03-4698-B395-1F81B427E6EB}"/>
              </a:ext>
            </a:extLst>
          </p:cNvPr>
          <p:cNvSpPr>
            <a:spLocks noGrp="1"/>
          </p:cNvSpPr>
          <p:nvPr>
            <p:ph type="title"/>
          </p:nvPr>
        </p:nvSpPr>
        <p:spPr/>
        <p:txBody>
          <a:bodyPr/>
          <a:lstStyle/>
          <a:p>
            <a:r>
              <a:rPr lang="en-GB"/>
              <a:t>Disclosure</a:t>
            </a:r>
          </a:p>
        </p:txBody>
      </p:sp>
      <p:pic>
        <p:nvPicPr>
          <p:cNvPr id="6" name="Content Placeholder 5">
            <a:extLst>
              <a:ext uri="{FF2B5EF4-FFF2-40B4-BE49-F238E27FC236}">
                <a16:creationId xmlns:a16="http://schemas.microsoft.com/office/drawing/2014/main" id="{71A1C682-F639-45C0-8B0D-682BA87CD02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192" b="7357"/>
          <a:stretch/>
        </p:blipFill>
        <p:spPr>
          <a:xfrm>
            <a:off x="190500" y="1455175"/>
            <a:ext cx="11717123" cy="4742425"/>
          </a:xfrm>
          <a:ln w="38100">
            <a:solidFill>
              <a:schemeClr val="bg1"/>
            </a:solidFill>
          </a:ln>
        </p:spPr>
      </p:pic>
      <p:sp>
        <p:nvSpPr>
          <p:cNvPr id="4" name="Slide Number Placeholder 3">
            <a:extLst>
              <a:ext uri="{FF2B5EF4-FFF2-40B4-BE49-F238E27FC236}">
                <a16:creationId xmlns:a16="http://schemas.microsoft.com/office/drawing/2014/main" id="{4DA82531-D225-41D8-BB22-AB16C9BB578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11</a:t>
            </a:fld>
            <a:endParaRPr lang="en-GB"/>
          </a:p>
        </p:txBody>
      </p:sp>
      <p:sp>
        <p:nvSpPr>
          <p:cNvPr id="3" name="Footer Placeholder 2">
            <a:extLst>
              <a:ext uri="{FF2B5EF4-FFF2-40B4-BE49-F238E27FC236}">
                <a16:creationId xmlns:a16="http://schemas.microsoft.com/office/drawing/2014/main" id="{5F1288CD-407C-46F0-A460-DDAF9ECB3B5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764322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3312-0E59-40BD-9AD1-2333CE95DF5F}"/>
              </a:ext>
            </a:extLst>
          </p:cNvPr>
          <p:cNvSpPr>
            <a:spLocks noGrp="1"/>
          </p:cNvSpPr>
          <p:nvPr>
            <p:ph type="title"/>
          </p:nvPr>
        </p:nvSpPr>
        <p:spPr>
          <a:xfrm>
            <a:off x="190500" y="147952"/>
            <a:ext cx="11772899" cy="1153360"/>
          </a:xfrm>
        </p:spPr>
        <p:txBody>
          <a:bodyPr anchor="ctr">
            <a:normAutofit/>
          </a:bodyPr>
          <a:lstStyle/>
          <a:p>
            <a:r>
              <a:rPr lang="en-GB"/>
              <a:t>Changing perspectives</a:t>
            </a:r>
          </a:p>
        </p:txBody>
      </p:sp>
      <p:pic>
        <p:nvPicPr>
          <p:cNvPr id="6" name="Content Placeholder 5">
            <a:extLst>
              <a:ext uri="{FF2B5EF4-FFF2-40B4-BE49-F238E27FC236}">
                <a16:creationId xmlns:a16="http://schemas.microsoft.com/office/drawing/2014/main" id="{F44246AD-0374-40E5-B369-AC7BE5963CB3}"/>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3" t="22401" r="161" b="14949"/>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90FB609E-471A-490A-A125-F584E63EAABF}"/>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a:t>
            </a:fld>
            <a:endParaRPr lang="en-GB"/>
          </a:p>
        </p:txBody>
      </p:sp>
      <p:sp>
        <p:nvSpPr>
          <p:cNvPr id="3" name="Footer Placeholder 2">
            <a:extLst>
              <a:ext uri="{FF2B5EF4-FFF2-40B4-BE49-F238E27FC236}">
                <a16:creationId xmlns:a16="http://schemas.microsoft.com/office/drawing/2014/main" id="{EB257DF4-60BF-4E16-838F-B09EFBAF50A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785118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4E6A-C126-4324-A73D-0B6D1A2D399C}"/>
              </a:ext>
            </a:extLst>
          </p:cNvPr>
          <p:cNvSpPr>
            <a:spLocks noGrp="1"/>
          </p:cNvSpPr>
          <p:nvPr>
            <p:ph type="title"/>
          </p:nvPr>
        </p:nvSpPr>
        <p:spPr/>
        <p:txBody>
          <a:bodyPr/>
          <a:lstStyle/>
          <a:p>
            <a:r>
              <a:rPr lang="en-GB"/>
              <a:t>Nicola Yap, Google</a:t>
            </a:r>
          </a:p>
        </p:txBody>
      </p:sp>
      <p:sp>
        <p:nvSpPr>
          <p:cNvPr id="3" name="Content Placeholder 2">
            <a:extLst>
              <a:ext uri="{FF2B5EF4-FFF2-40B4-BE49-F238E27FC236}">
                <a16:creationId xmlns:a16="http://schemas.microsoft.com/office/drawing/2014/main" id="{F8102B79-0479-4298-8C08-A10F6C18FE09}"/>
              </a:ext>
            </a:extLst>
          </p:cNvPr>
          <p:cNvSpPr>
            <a:spLocks noGrp="1"/>
          </p:cNvSpPr>
          <p:nvPr>
            <p:ph sz="half" idx="1"/>
          </p:nvPr>
        </p:nvSpPr>
        <p:spPr/>
        <p:txBody>
          <a:bodyPr anchor="ctr">
            <a:normAutofit fontScale="77500" lnSpcReduction="20000"/>
          </a:bodyPr>
          <a:lstStyle/>
          <a:p>
            <a:pPr marL="457200" lvl="1" indent="0">
              <a:buNone/>
            </a:pPr>
            <a:r>
              <a:rPr lang="en-GB"/>
              <a:t>I challenge you to reframe accessibility as customisation.</a:t>
            </a:r>
          </a:p>
          <a:p>
            <a:pPr marL="457200" lvl="1" indent="0">
              <a:buNone/>
            </a:pPr>
            <a:endParaRPr lang="en-GB"/>
          </a:p>
          <a:p>
            <a:pPr marL="457200" lvl="1" indent="0">
              <a:buNone/>
            </a:pPr>
            <a:r>
              <a:rPr lang="en-GB"/>
              <a:t>…features like dark mode or captions are really a way to customise your user experience, and </a:t>
            </a:r>
            <a:r>
              <a:rPr lang="en-GB">
                <a:solidFill>
                  <a:schemeClr val="accent1"/>
                </a:solidFill>
              </a:rPr>
              <a:t>these customisations are beneficial to everyone. </a:t>
            </a:r>
          </a:p>
          <a:p>
            <a:pPr marL="457200" lvl="1" indent="0">
              <a:buNone/>
            </a:pPr>
            <a:endParaRPr lang="en-GB"/>
          </a:p>
          <a:p>
            <a:pPr marL="457200" lvl="1" indent="0">
              <a:buNone/>
            </a:pPr>
            <a:r>
              <a:rPr lang="en-GB"/>
              <a:t>We all find ourselves in different contexts where we need to adjust how we interact with our devices and the people around us.</a:t>
            </a:r>
          </a:p>
        </p:txBody>
      </p:sp>
      <p:sp>
        <p:nvSpPr>
          <p:cNvPr id="5" name="Slide Number Placeholder 4">
            <a:extLst>
              <a:ext uri="{FF2B5EF4-FFF2-40B4-BE49-F238E27FC236}">
                <a16:creationId xmlns:a16="http://schemas.microsoft.com/office/drawing/2014/main" id="{0F247E0F-EE37-4808-85AA-3B450AF7CDF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13</a:t>
            </a:fld>
            <a:endParaRPr lang="en-GB"/>
          </a:p>
        </p:txBody>
      </p:sp>
      <p:pic>
        <p:nvPicPr>
          <p:cNvPr id="1026" name="Picture 2" descr="Profile photo of Nicola Y.">
            <a:extLst>
              <a:ext uri="{FF2B5EF4-FFF2-40B4-BE49-F238E27FC236}">
                <a16:creationId xmlns:a16="http://schemas.microsoft.com/office/drawing/2014/main" id="{8A3A6526-0259-4B73-AE7E-79F49D4E549E}"/>
              </a:ext>
              <a:ext uri="{C183D7F6-B498-43B3-948B-1728B52AA6E4}">
                <adec:decorative xmlns:adec="http://schemas.microsoft.com/office/drawing/2017/decorative" val="0"/>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8674" b="86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223F8C13-E606-4F47-986C-C4ACD7079C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2403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200A13B-B464-440F-A095-F90EE70F0EE1}"/>
              </a:ext>
            </a:extLst>
          </p:cNvPr>
          <p:cNvSpPr>
            <a:spLocks noGrp="1"/>
          </p:cNvSpPr>
          <p:nvPr>
            <p:ph type="title"/>
          </p:nvPr>
        </p:nvSpPr>
        <p:spPr>
          <a:xfrm>
            <a:off x="190500" y="147952"/>
            <a:ext cx="11772899" cy="1153360"/>
          </a:xfrm>
        </p:spPr>
        <p:txBody>
          <a:bodyPr/>
          <a:lstStyle/>
          <a:p>
            <a:r>
              <a:rPr lang="en-US"/>
              <a:t>“Diversity wins”</a:t>
            </a:r>
          </a:p>
        </p:txBody>
      </p:sp>
      <p:pic>
        <p:nvPicPr>
          <p:cNvPr id="9" name="Content Placeholder 8" descr="Diversity wins is the third report in a McKinsey series investigating the business case for diversity, following Why diversity matters (2015) and Delivering through diversity (2018). Our latest report shows not only that the business case remains robust but also that the relationship between diversity on executive teams and the likelihood of financial outperformance has strengthened over time. ">
            <a:extLst>
              <a:ext uri="{FF2B5EF4-FFF2-40B4-BE49-F238E27FC236}">
                <a16:creationId xmlns:a16="http://schemas.microsoft.com/office/drawing/2014/main" id="{C2573C27-FC8C-49A2-9C29-F2C9F482BC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115" y="1500188"/>
            <a:ext cx="3324569" cy="4681537"/>
          </a:xfrm>
          <a:noFill/>
        </p:spPr>
      </p:pic>
      <p:sp>
        <p:nvSpPr>
          <p:cNvPr id="4" name="Content Placeholder 3">
            <a:extLst>
              <a:ext uri="{FF2B5EF4-FFF2-40B4-BE49-F238E27FC236}">
                <a16:creationId xmlns:a16="http://schemas.microsoft.com/office/drawing/2014/main" id="{09430149-1069-4A3E-AA39-328C5D0C3B7E}"/>
              </a:ext>
            </a:extLst>
          </p:cNvPr>
          <p:cNvSpPr>
            <a:spLocks noGrp="1"/>
          </p:cNvSpPr>
          <p:nvPr>
            <p:ph sz="half" idx="2"/>
          </p:nvPr>
        </p:nvSpPr>
        <p:spPr>
          <a:xfrm>
            <a:off x="5387974" y="1500188"/>
            <a:ext cx="5689600" cy="4681951"/>
          </a:xfrm>
        </p:spPr>
        <p:txBody>
          <a:bodyPr anchor="ctr">
            <a:normAutofit/>
          </a:bodyPr>
          <a:lstStyle/>
          <a:p>
            <a:pPr marL="457200" lvl="1" indent="0">
              <a:buNone/>
            </a:pPr>
            <a:r>
              <a:rPr lang="en-GB" sz="2900"/>
              <a:t>“Greater diversity… is correlated with significantly greater likelihood of outperformance. </a:t>
            </a:r>
            <a:r>
              <a:rPr lang="en-GB" sz="2900">
                <a:solidFill>
                  <a:schemeClr val="accent1"/>
                </a:solidFill>
              </a:rPr>
              <a:t>More than that, fostering a diverse and inclusive culture is a critical success factor</a:t>
            </a:r>
            <a:r>
              <a:rPr lang="en-GB" sz="2900"/>
              <a:t>: it enables individuals both to shine in their own right and to pull together as a team.”</a:t>
            </a:r>
          </a:p>
        </p:txBody>
      </p:sp>
      <p:sp>
        <p:nvSpPr>
          <p:cNvPr id="5" name="Slide Number Placeholder 4">
            <a:extLst>
              <a:ext uri="{FF2B5EF4-FFF2-40B4-BE49-F238E27FC236}">
                <a16:creationId xmlns:a16="http://schemas.microsoft.com/office/drawing/2014/main" id="{6C68BDB8-FB4B-46EB-90AF-4626CA826DD7}"/>
              </a:ext>
              <a:ext uri="{C183D7F6-B498-43B3-948B-1728B52AA6E4}">
                <adec:decorative xmlns:adec="http://schemas.microsoft.com/office/drawing/2017/decorative" val="1"/>
              </a:ext>
            </a:extLst>
          </p:cNvPr>
          <p:cNvSpPr>
            <a:spLocks noGrp="1"/>
          </p:cNvSpPr>
          <p:nvPr>
            <p:ph type="sldNum" sz="quarter" idx="4"/>
          </p:nvPr>
        </p:nvSpPr>
        <p:spPr>
          <a:xfrm>
            <a:off x="11218125" y="6447338"/>
            <a:ext cx="905107" cy="372627"/>
          </a:xfrm>
        </p:spPr>
        <p:txBody>
          <a:bodyPr anchor="ctr">
            <a:normAutofit/>
          </a:bodyPr>
          <a:lstStyle/>
          <a:p>
            <a:pPr>
              <a:spcAft>
                <a:spcPts val="600"/>
              </a:spcAft>
            </a:pPr>
            <a:fld id="{51AC9CB8-E4A1-4C80-A0FE-41AB03406E23}" type="slidenum">
              <a:rPr lang="en-GB" smtClean="0"/>
              <a:pPr>
                <a:spcAft>
                  <a:spcPts val="600"/>
                </a:spcAft>
              </a:pPr>
              <a:t>14</a:t>
            </a:fld>
            <a:endParaRPr lang="en-GB"/>
          </a:p>
        </p:txBody>
      </p:sp>
      <p:sp>
        <p:nvSpPr>
          <p:cNvPr id="2" name="Footer Placeholder 1">
            <a:extLst>
              <a:ext uri="{FF2B5EF4-FFF2-40B4-BE49-F238E27FC236}">
                <a16:creationId xmlns:a16="http://schemas.microsoft.com/office/drawing/2014/main" id="{36963267-1126-43EF-955F-82008149624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026694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1EE5-5313-442A-BC86-B038B15EA552}"/>
              </a:ext>
            </a:extLst>
          </p:cNvPr>
          <p:cNvSpPr>
            <a:spLocks noGrp="1"/>
          </p:cNvSpPr>
          <p:nvPr>
            <p:ph type="title"/>
          </p:nvPr>
        </p:nvSpPr>
        <p:spPr>
          <a:xfrm>
            <a:off x="190500" y="147952"/>
            <a:ext cx="11772899" cy="1153360"/>
          </a:xfrm>
        </p:spPr>
        <p:txBody>
          <a:bodyPr anchor="ctr">
            <a:normAutofit/>
          </a:bodyPr>
          <a:lstStyle/>
          <a:p>
            <a:r>
              <a:rPr lang="en-GB"/>
              <a:t>Choosing a path</a:t>
            </a:r>
          </a:p>
        </p:txBody>
      </p:sp>
      <p:pic>
        <p:nvPicPr>
          <p:cNvPr id="12" name="Content Placeholder 11">
            <a:extLst>
              <a:ext uri="{FF2B5EF4-FFF2-40B4-BE49-F238E27FC236}">
                <a16:creationId xmlns:a16="http://schemas.microsoft.com/office/drawing/2014/main" id="{79267A3A-258E-47A5-848E-A6DCB988606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884"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5B89D02-658A-4E41-A0BE-0268CE286D3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a:t>
            </a:fld>
            <a:endParaRPr lang="en-GB"/>
          </a:p>
        </p:txBody>
      </p:sp>
      <p:sp>
        <p:nvSpPr>
          <p:cNvPr id="3" name="Footer Placeholder 2">
            <a:extLst>
              <a:ext uri="{FF2B5EF4-FFF2-40B4-BE49-F238E27FC236}">
                <a16:creationId xmlns:a16="http://schemas.microsoft.com/office/drawing/2014/main" id="{8F2D4E6A-6851-410E-8B6F-6E5008EAE81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16844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16</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1874194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04E9A061-4C19-4E74-B746-905CBF7955A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77312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a1</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17</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r>
              <a:rPr lang="en-GB" sz="2000" b="0">
                <a:solidFill>
                  <a:schemeClr val="bg1"/>
                </a:solidFill>
              </a:rPr>
              <a:t>Explore current environment</a:t>
            </a:r>
          </a:p>
          <a:p>
            <a:pPr marL="285750" lvl="0" indent="-285750" algn="l">
              <a:buFont typeface="Arial" panose="020B0604020202020204" pitchFamily="34" charset="0"/>
              <a:buChar char="•"/>
            </a:pPr>
            <a:r>
              <a:rPr lang="en-GB" sz="2000" b="0" i="0">
                <a:solidFill>
                  <a:schemeClr val="bg1"/>
                </a:solidFill>
              </a:rPr>
              <a:t>Set objectives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Raise awareness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Gather support</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r>
              <a:rPr lang="en-GB" sz="2000" b="0" i="0">
                <a:solidFill>
                  <a:schemeClr val="bg1"/>
                </a:solidFill>
              </a:rPr>
              <a:t>environment</a:t>
            </a:r>
            <a:endParaRPr lang="en-GB" sz="2000" b="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Monitoring</a:t>
            </a:r>
            <a:endParaRPr lang="en-GB" sz="2000" b="0">
              <a:solidFill>
                <a:schemeClr val="bg1"/>
              </a:solidFill>
            </a:endParaRPr>
          </a:p>
          <a:p>
            <a:pPr marL="285750" lvl="0" indent="-285750" algn="l">
              <a:buFont typeface="Arial" panose="020B0604020202020204" pitchFamily="34" charset="0"/>
              <a:buChar char="•"/>
            </a:pPr>
            <a:r>
              <a:rPr lang="en-GB" sz="2000" b="0">
                <a:solidFill>
                  <a:schemeClr val="bg1"/>
                </a:solidFill>
              </a:rPr>
              <a:t>Engage stake holders</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Build skills and expertise</a:t>
            </a: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r>
              <a:rPr lang="en-GB" sz="2000" b="0" i="0">
                <a:solidFill>
                  <a:schemeClr val="bg1"/>
                </a:solidFill>
              </a:rPr>
              <a:t>Assign tasks Evaluate </a:t>
            </a: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Track / communicate progress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Monitor services</a:t>
            </a:r>
          </a:p>
          <a:p>
            <a:pPr marL="285750" lvl="0" indent="-285750" algn="l">
              <a:buFont typeface="Arial" panose="020B0604020202020204" pitchFamily="34" charset="0"/>
              <a:buChar char="•"/>
            </a:pPr>
            <a:r>
              <a:rPr lang="en-GB" sz="2000" b="0">
                <a:solidFill>
                  <a:schemeClr val="bg1"/>
                </a:solidFill>
              </a:rPr>
              <a:t>Engage with stakeholders</a:t>
            </a:r>
          </a:p>
          <a:p>
            <a:pPr marL="285750" lvl="0" indent="-285750" algn="l">
              <a:buFont typeface="Arial" panose="020B0604020202020204" pitchFamily="34" charset="0"/>
              <a:buChar char="•"/>
            </a:pPr>
            <a:r>
              <a:rPr lang="en-GB" sz="2000" b="0" i="0">
                <a:solidFill>
                  <a:schemeClr val="bg1"/>
                </a:solidFill>
              </a:rPr>
              <a:t>Track standards and legislation</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Adapt to new technologies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Incorporate user feedback</a:t>
            </a:r>
            <a:endParaRPr lang="en-GB" sz="2000" b="0">
              <a:solidFill>
                <a:schemeClr val="bg1"/>
              </a:solidFill>
            </a:endParaRPr>
          </a:p>
        </p:txBody>
      </p:sp>
      <p:sp>
        <p:nvSpPr>
          <p:cNvPr id="3" name="Footer Placeholder 2">
            <a:extLst>
              <a:ext uri="{FF2B5EF4-FFF2-40B4-BE49-F238E27FC236}">
                <a16:creationId xmlns:a16="http://schemas.microsoft.com/office/drawing/2014/main" id="{C636C89D-FD3D-4E7B-B490-D9B28C4C09A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30178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a2</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18</a:t>
            </a:fld>
            <a:endParaRPr lang="en-GB"/>
          </a:p>
        </p:txBody>
      </p:sp>
      <p:sp>
        <p:nvSpPr>
          <p:cNvPr id="6" name="Arrow: Right 5">
            <a:extLst>
              <a:ext uri="{FF2B5EF4-FFF2-40B4-BE49-F238E27FC236}">
                <a16:creationId xmlns:a16="http://schemas.microsoft.com/office/drawing/2014/main" id="{8FA9D81B-1ECF-490F-91AF-450871086363}"/>
              </a:ext>
              <a:ext uri="{C183D7F6-B498-43B3-948B-1728B52AA6E4}">
                <adec:decorative xmlns:adec="http://schemas.microsoft.com/office/drawing/2017/decorative" val="1"/>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Learn the basics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r>
              <a:rPr lang="en-GB" sz="2000" b="0" i="0">
                <a:solidFill>
                  <a:schemeClr val="bg1"/>
                </a:solidFill>
              </a:rPr>
              <a:t>Develop business case</a:t>
            </a:r>
          </a:p>
          <a:p>
            <a:pPr marL="285750" lvl="0" indent="-285750" algn="l">
              <a:buFont typeface="Arial" panose="020B0604020202020204" pitchFamily="34" charset="0"/>
              <a:buChar char="•"/>
            </a:pPr>
            <a:endParaRPr lang="en-GB" sz="2000" b="0">
              <a:solidFill>
                <a:schemeClr val="bg1"/>
              </a:solidFill>
            </a:endParaRPr>
          </a:p>
          <a:p>
            <a:pPr lvl="0" algn="l"/>
            <a:r>
              <a:rPr lang="en-GB" sz="2000" b="0" i="0">
                <a:solidFill>
                  <a:schemeClr val="bg1"/>
                </a:solidFill>
              </a:rPr>
              <a:t> </a:t>
            </a:r>
            <a:endParaRPr lang="en-GB" sz="2000"/>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a:solidFill>
                  <a:schemeClr val="bg1"/>
                </a:solidFill>
              </a:rPr>
              <a:t>Create policy</a:t>
            </a:r>
          </a:p>
          <a:p>
            <a:pPr marL="285750" lvl="0" indent="-285750" algn="l">
              <a:buFont typeface="Arial" panose="020B0604020202020204" pitchFamily="34" charset="0"/>
              <a:buChar char="•"/>
            </a:pPr>
            <a:r>
              <a:rPr lang="en-GB" sz="2000" b="0">
                <a:solidFill>
                  <a:schemeClr val="bg1"/>
                </a:solidFill>
              </a:rPr>
              <a:t>Assign responsibilities</a:t>
            </a:r>
          </a:p>
          <a:p>
            <a:pPr marL="285750" lvl="0" indent="-285750" algn="l">
              <a:buFont typeface="Arial" panose="020B0604020202020204" pitchFamily="34" charset="0"/>
              <a:buChar char="•"/>
            </a:pPr>
            <a:r>
              <a:rPr lang="en-GB" sz="2000" b="0" i="0">
                <a:solidFill>
                  <a:schemeClr val="bg1"/>
                </a:solidFill>
              </a:rPr>
              <a:t>Budget / resources</a:t>
            </a:r>
            <a:endParaRPr lang="en-GB" sz="2000" b="0">
              <a:solidFill>
                <a:schemeClr val="bg1"/>
              </a:solidFill>
            </a:endParaRPr>
          </a:p>
          <a:p>
            <a:pPr marL="285750" lvl="0" indent="-285750" algn="l">
              <a:buFont typeface="Arial" panose="020B0604020202020204" pitchFamily="34" charset="0"/>
              <a:buChar char="•"/>
            </a:pPr>
            <a:r>
              <a:rPr lang="en-GB" sz="2000" b="0" i="0">
                <a:solidFill>
                  <a:schemeClr val="bg1"/>
                </a:solidFill>
              </a:rPr>
              <a:t>Review</a:t>
            </a:r>
          </a:p>
          <a:p>
            <a:pPr marL="742950" lvl="1" indent="-285750">
              <a:buFont typeface="Arial" panose="020B0604020202020204" pitchFamily="34" charset="0"/>
              <a:buChar char="•"/>
            </a:pPr>
            <a:endParaRPr lang="en-GB" sz="2000" b="0" i="0">
              <a:solidFill>
                <a:schemeClr val="bg1"/>
              </a:solidFill>
            </a:endParaRPr>
          </a:p>
          <a:p>
            <a:pPr marL="742950" lvl="1" indent="-285750">
              <a:buFont typeface="Arial" panose="020B0604020202020204" pitchFamily="34" charset="0"/>
              <a:buChar char="•"/>
            </a:pPr>
            <a:r>
              <a:rPr lang="en-GB" sz="2000" b="0" i="0">
                <a:solidFill>
                  <a:schemeClr val="bg1"/>
                </a:solidFill>
              </a:rPr>
              <a:t>websites</a:t>
            </a:r>
            <a:endParaRPr lang="en-GB" sz="2000" b="0">
              <a:solidFill>
                <a:schemeClr val="bg1"/>
              </a:solidFill>
            </a:endParaRP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endParaRPr lang="en-GB" sz="2000" b="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a:solidFill>
                  <a:schemeClr val="bg1"/>
                </a:solidFill>
              </a:rPr>
              <a:t>Integrate goals into policies</a:t>
            </a:r>
          </a:p>
          <a:p>
            <a:pPr marL="285750" lvl="0" indent="-285750" algn="l">
              <a:buFont typeface="Arial" panose="020B0604020202020204" pitchFamily="34" charset="0"/>
              <a:buChar char="•"/>
            </a:pPr>
            <a:endParaRPr lang="en-GB" sz="2000" b="0" i="0">
              <a:solidFill>
                <a:schemeClr val="bg1"/>
              </a:solidFill>
            </a:endParaRPr>
          </a:p>
          <a:p>
            <a:pPr marL="285750" lvl="0" indent="-285750" algn="l">
              <a:buFont typeface="Arial" panose="020B0604020202020204" pitchFamily="34" charset="0"/>
              <a:buChar char="•"/>
            </a:pPr>
            <a:endParaRPr lang="en-GB" sz="2000">
              <a:solidFill>
                <a:schemeClr val="bg1"/>
              </a:solidFill>
            </a:endParaRPr>
          </a:p>
          <a:p>
            <a:pPr marL="285750" lvl="0" indent="-285750" algn="l">
              <a:buFont typeface="Arial" panose="020B0604020202020204" pitchFamily="34" charset="0"/>
              <a:buChar char="•"/>
            </a:pPr>
            <a:r>
              <a:rPr lang="en-GB" sz="2000" b="0" i="0">
                <a:solidFill>
                  <a:schemeClr val="bg1"/>
                </a:solidFill>
              </a:rPr>
              <a:t>Prioritise issues</a:t>
            </a:r>
            <a:endParaRPr lang="en-GB" sz="2000" b="0">
              <a:solidFill>
                <a:schemeClr val="bg1"/>
              </a:solidFill>
            </a:endParaRP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a:solidFill>
                  <a:schemeClr val="bg1"/>
                </a:solidFill>
              </a:rPr>
              <a:t>Overview</a:t>
            </a:r>
            <a:endParaRPr lang="en-GB" sz="2000" b="0">
              <a:solidFill>
                <a:schemeClr val="bg1"/>
              </a:solidFill>
            </a:endParaRPr>
          </a:p>
        </p:txBody>
      </p:sp>
      <p:sp>
        <p:nvSpPr>
          <p:cNvPr id="3" name="Footer Placeholder 2">
            <a:extLst>
              <a:ext uri="{FF2B5EF4-FFF2-40B4-BE49-F238E27FC236}">
                <a16:creationId xmlns:a16="http://schemas.microsoft.com/office/drawing/2014/main" id="{C33A1650-7093-45B6-B8D2-4F89A92C550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454029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93118-88A2-4E9C-B05A-1F541CD061E6}"/>
              </a:ext>
            </a:extLst>
          </p:cNvPr>
          <p:cNvSpPr>
            <a:spLocks noGrp="1"/>
          </p:cNvSpPr>
          <p:nvPr>
            <p:ph type="title"/>
          </p:nvPr>
        </p:nvSpPr>
        <p:spPr/>
        <p:txBody>
          <a:bodyPr/>
          <a:lstStyle/>
          <a:p>
            <a:r>
              <a:rPr lang="en-GB"/>
              <a:t>Planning and Managing Web Accessibility </a:t>
            </a:r>
            <a:r>
              <a:rPr lang="en-GB">
                <a:solidFill>
                  <a:schemeClr val="tx1"/>
                </a:solidFill>
              </a:rPr>
              <a:t>00</a:t>
            </a:r>
          </a:p>
        </p:txBody>
      </p:sp>
      <p:sp>
        <p:nvSpPr>
          <p:cNvPr id="6" name="Content Placeholder 5">
            <a:extLst>
              <a:ext uri="{FF2B5EF4-FFF2-40B4-BE49-F238E27FC236}">
                <a16:creationId xmlns:a16="http://schemas.microsoft.com/office/drawing/2014/main" id="{3A913C8B-7CFB-41D5-8E15-5331A3E670AE}"/>
              </a:ext>
            </a:extLst>
          </p:cNvPr>
          <p:cNvSpPr>
            <a:spLocks noGrp="1"/>
          </p:cNvSpPr>
          <p:nvPr>
            <p:ph idx="1"/>
          </p:nvPr>
        </p:nvSpPr>
        <p:spPr/>
        <p:txBody>
          <a:bodyPr anchor="ctr"/>
          <a:lstStyle/>
          <a:p>
            <a:pPr marL="0" indent="0">
              <a:lnSpc>
                <a:spcPct val="100000"/>
              </a:lnSpc>
              <a:buNone/>
            </a:pPr>
            <a:r>
              <a:rPr lang="en-GB"/>
              <a:t>Sections of this presentation are based on “Planning and Managing Web Accessibility” from the Web Accessibility Initiative (WAI). Copyright © 2021 W3C® (MIT, ERCIM, Keio). Status: Updated 31 March 2016.</a:t>
            </a:r>
          </a:p>
          <a:p>
            <a:pPr marL="0" indent="0">
              <a:lnSpc>
                <a:spcPct val="100000"/>
              </a:lnSpc>
              <a:buNone/>
            </a:pPr>
            <a:endParaRPr lang="en-GB">
              <a:hlinkClick r:id="rId3"/>
            </a:endParaRPr>
          </a:p>
          <a:p>
            <a:pPr marL="0" indent="0">
              <a:lnSpc>
                <a:spcPct val="100000"/>
              </a:lnSpc>
              <a:buNone/>
            </a:pPr>
            <a:r>
              <a:rPr lang="en-GB">
                <a:hlinkClick r:id="rId3"/>
              </a:rPr>
              <a:t>https://www.w3.org/WAI/planning-and-managing/</a:t>
            </a:r>
            <a:r>
              <a:rPr lang="en-GB"/>
              <a:t> </a:t>
            </a:r>
          </a:p>
        </p:txBody>
      </p:sp>
      <p:sp>
        <p:nvSpPr>
          <p:cNvPr id="4" name="Slide Number Placeholder 3">
            <a:extLst>
              <a:ext uri="{FF2B5EF4-FFF2-40B4-BE49-F238E27FC236}">
                <a16:creationId xmlns:a16="http://schemas.microsoft.com/office/drawing/2014/main" id="{7D032755-FC70-454D-AA4C-FCC3CC66E07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19</a:t>
            </a:fld>
            <a:endParaRPr lang="en-GB"/>
          </a:p>
        </p:txBody>
      </p:sp>
      <p:sp>
        <p:nvSpPr>
          <p:cNvPr id="2" name="Footer Placeholder 1">
            <a:extLst>
              <a:ext uri="{FF2B5EF4-FFF2-40B4-BE49-F238E27FC236}">
                <a16:creationId xmlns:a16="http://schemas.microsoft.com/office/drawing/2014/main" id="{50D06089-CEE3-4D2A-8D25-882A2C43AC4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6130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8CBE-E14C-4707-BC2B-EC1B3541A80D}"/>
              </a:ext>
            </a:extLst>
          </p:cNvPr>
          <p:cNvSpPr>
            <a:spLocks noGrp="1"/>
          </p:cNvSpPr>
          <p:nvPr>
            <p:ph type="title"/>
          </p:nvPr>
        </p:nvSpPr>
        <p:spPr>
          <a:xfrm>
            <a:off x="190500" y="147952"/>
            <a:ext cx="11772899" cy="1153360"/>
          </a:xfrm>
        </p:spPr>
        <p:txBody>
          <a:bodyPr anchor="ctr">
            <a:normAutofit/>
          </a:bodyPr>
          <a:lstStyle/>
          <a:p>
            <a:r>
              <a:rPr lang="en-GB"/>
              <a:t>Who we are</a:t>
            </a:r>
          </a:p>
        </p:txBody>
      </p:sp>
      <p:pic>
        <p:nvPicPr>
          <p:cNvPr id="11" name="Picture 2">
            <a:extLst>
              <a:ext uri="{FF2B5EF4-FFF2-40B4-BE49-F238E27FC236}">
                <a16:creationId xmlns:a16="http://schemas.microsoft.com/office/drawing/2014/main" id="{874B8459-7C93-45F1-A9E0-D7457EB5B2C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3917" y="1544463"/>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43A238-114D-4042-B641-6341CF7BCB18}"/>
              </a:ext>
            </a:extLst>
          </p:cNvPr>
          <p:cNvSpPr txBox="1"/>
          <p:nvPr/>
        </p:nvSpPr>
        <p:spPr>
          <a:xfrm>
            <a:off x="8263921" y="5282360"/>
            <a:ext cx="3639923" cy="923330"/>
          </a:xfrm>
          <a:prstGeom prst="rect">
            <a:avLst/>
          </a:prstGeom>
          <a:noFill/>
        </p:spPr>
        <p:txBody>
          <a:bodyPr wrap="square" rtlCol="0">
            <a:spAutoFit/>
          </a:bodyPr>
          <a:lstStyle/>
          <a:p>
            <a:r>
              <a:rPr lang="en-GB">
                <a:solidFill>
                  <a:schemeClr val="bg1"/>
                </a:solidFill>
              </a:rPr>
              <a:t>Dr Fiona Strawbridge</a:t>
            </a:r>
          </a:p>
          <a:p>
            <a:r>
              <a:rPr lang="en-GB">
                <a:solidFill>
                  <a:schemeClr val="bg1"/>
                </a:solidFill>
              </a:rPr>
              <a:t>Director of Digital Education</a:t>
            </a:r>
          </a:p>
          <a:p>
            <a:r>
              <a:rPr lang="en-GB">
                <a:solidFill>
                  <a:schemeClr val="bg1"/>
                </a:solidFill>
              </a:rPr>
              <a:t>University College London</a:t>
            </a:r>
          </a:p>
        </p:txBody>
      </p:sp>
      <p:pic>
        <p:nvPicPr>
          <p:cNvPr id="12" name="Content Placeholder 6">
            <a:extLst>
              <a:ext uri="{FF2B5EF4-FFF2-40B4-BE49-F238E27FC236}">
                <a16:creationId xmlns:a16="http://schemas.microsoft.com/office/drawing/2014/main" id="{A3D3142D-01C1-4A5E-B202-7837FC3A886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093" y="1544464"/>
            <a:ext cx="3639923" cy="3639923"/>
          </a:xfrm>
          <a:prstGeom prst="rect">
            <a:avLst/>
          </a:prstGeom>
          <a:ln w="38100">
            <a:solidFill>
              <a:schemeClr val="bg1"/>
            </a:solidFill>
          </a:ln>
        </p:spPr>
      </p:pic>
      <p:sp>
        <p:nvSpPr>
          <p:cNvPr id="14" name="TextBox 13">
            <a:extLst>
              <a:ext uri="{FF2B5EF4-FFF2-40B4-BE49-F238E27FC236}">
                <a16:creationId xmlns:a16="http://schemas.microsoft.com/office/drawing/2014/main" id="{35024F20-738C-460D-961E-70AC377F40A3}"/>
              </a:ext>
            </a:extLst>
          </p:cNvPr>
          <p:cNvSpPr txBox="1"/>
          <p:nvPr/>
        </p:nvSpPr>
        <p:spPr>
          <a:xfrm>
            <a:off x="428093" y="5320146"/>
            <a:ext cx="3639923" cy="923330"/>
          </a:xfrm>
          <a:prstGeom prst="rect">
            <a:avLst/>
          </a:prstGeom>
          <a:noFill/>
        </p:spPr>
        <p:txBody>
          <a:bodyPr wrap="square" rtlCol="0">
            <a:spAutoFit/>
          </a:bodyPr>
          <a:lstStyle/>
          <a:p>
            <a:r>
              <a:rPr lang="en-GB">
                <a:solidFill>
                  <a:schemeClr val="bg1"/>
                </a:solidFill>
              </a:rPr>
              <a:t>Matthew Deeprose</a:t>
            </a:r>
          </a:p>
          <a:p>
            <a:r>
              <a:rPr lang="en-GB">
                <a:solidFill>
                  <a:schemeClr val="bg1"/>
                </a:solidFill>
              </a:rPr>
              <a:t>Senior Learning Designer</a:t>
            </a:r>
          </a:p>
          <a:p>
            <a:r>
              <a:rPr lang="en-GB">
                <a:solidFill>
                  <a:schemeClr val="bg1"/>
                </a:solidFill>
              </a:rPr>
              <a:t>University of Southampton</a:t>
            </a:r>
          </a:p>
        </p:txBody>
      </p:sp>
      <p:pic>
        <p:nvPicPr>
          <p:cNvPr id="1028" name="Picture 4">
            <a:extLst>
              <a:ext uri="{FF2B5EF4-FFF2-40B4-BE49-F238E27FC236}">
                <a16:creationId xmlns:a16="http://schemas.microsoft.com/office/drawing/2014/main" id="{6EE97DE4-354D-4650-A90C-A5F04BB68A9D}"/>
              </a:ext>
              <a:ext uri="{C183D7F6-B498-43B3-948B-1728B52AA6E4}">
                <adec:decorative xmlns:adec="http://schemas.microsoft.com/office/drawing/2017/decorative" val="1"/>
              </a:ext>
            </a:extLst>
          </p:cNvPr>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bwMode="auto">
          <a:xfrm>
            <a:off x="4330848" y="1544466"/>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C67F20-F4FD-480D-A3A2-556181DA3EB0}"/>
              </a:ext>
            </a:extLst>
          </p:cNvPr>
          <p:cNvSpPr txBox="1"/>
          <p:nvPr/>
        </p:nvSpPr>
        <p:spPr>
          <a:xfrm>
            <a:off x="4261810" y="5320145"/>
            <a:ext cx="4066487" cy="1200329"/>
          </a:xfrm>
          <a:prstGeom prst="rect">
            <a:avLst/>
          </a:prstGeom>
          <a:noFill/>
        </p:spPr>
        <p:txBody>
          <a:bodyPr wrap="square" rtlCol="0">
            <a:spAutoFit/>
          </a:bodyPr>
          <a:lstStyle/>
          <a:p>
            <a:r>
              <a:rPr lang="en-GB">
                <a:solidFill>
                  <a:schemeClr val="bg1"/>
                </a:solidFill>
              </a:rPr>
              <a:t>Tamsyn Smith</a:t>
            </a:r>
          </a:p>
          <a:p>
            <a:r>
              <a:rPr lang="en-GB">
                <a:solidFill>
                  <a:schemeClr val="bg1"/>
                </a:solidFill>
              </a:rPr>
              <a:t>Senior Learning Designer Team Lead</a:t>
            </a:r>
          </a:p>
          <a:p>
            <a:r>
              <a:rPr lang="en-GB">
                <a:solidFill>
                  <a:schemeClr val="bg1"/>
                </a:solidFill>
              </a:rPr>
              <a:t>University of Southampton</a:t>
            </a:r>
          </a:p>
          <a:p>
            <a:endParaRPr lang="en-GB">
              <a:solidFill>
                <a:schemeClr val="bg1"/>
              </a:solidFill>
            </a:endParaRPr>
          </a:p>
        </p:txBody>
      </p:sp>
      <p:sp>
        <p:nvSpPr>
          <p:cNvPr id="4" name="Slide Number Placeholder 3">
            <a:extLst>
              <a:ext uri="{FF2B5EF4-FFF2-40B4-BE49-F238E27FC236}">
                <a16:creationId xmlns:a16="http://schemas.microsoft.com/office/drawing/2014/main" id="{971397F7-BC14-4647-92D7-D6332515EECA}"/>
              </a:ext>
              <a:ext uri="{C183D7F6-B498-43B3-948B-1728B52AA6E4}">
                <adec:decorative xmlns:adec="http://schemas.microsoft.com/office/drawing/2017/decorative" val="1"/>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a:t>
            </a:fld>
            <a:endParaRPr lang="en-GB">
              <a:solidFill>
                <a:schemeClr val="bg2"/>
              </a:solidFill>
            </a:endParaRPr>
          </a:p>
        </p:txBody>
      </p:sp>
      <p:sp>
        <p:nvSpPr>
          <p:cNvPr id="3" name="Footer Placeholder 2">
            <a:extLst>
              <a:ext uri="{FF2B5EF4-FFF2-40B4-BE49-F238E27FC236}">
                <a16:creationId xmlns:a16="http://schemas.microsoft.com/office/drawing/2014/main" id="{4DF6BCF7-FFA3-481F-B20D-9C8314B57F9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4627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1</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20</a:t>
            </a:fld>
            <a:endParaRPr lang="en-GB"/>
          </a:p>
        </p:txBody>
      </p:sp>
      <p:graphicFrame>
        <p:nvGraphicFramePr>
          <p:cNvPr id="9" name="SmartArt Placeholder 8" descr="Initiate, Plan, Implement, Sustain. Initiate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420792750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F253BAAA-88A4-40D3-90AD-8B990758DB5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567186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Learn the basics</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21</a:t>
            </a:fld>
            <a:endParaRPr lang="en-GB"/>
          </a:p>
        </p:txBody>
      </p:sp>
      <p:graphicFrame>
        <p:nvGraphicFramePr>
          <p:cNvPr id="5" name="SmartArt Placeholder 4" descr="Learn the basics&#10;Explore the current environment&#10;Set objectives&#10;Develop business case&#10;Raise awareness&#10;Gather support.&#10;&#10;Learn the basic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27843476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0C9ACC9-E6ED-41C9-9A00-7854DFF88BC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31695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510-A8D0-4F5F-89F9-89845048F244}"/>
              </a:ext>
            </a:extLst>
          </p:cNvPr>
          <p:cNvSpPr>
            <a:spLocks noGrp="1"/>
          </p:cNvSpPr>
          <p:nvPr>
            <p:ph type="title"/>
          </p:nvPr>
        </p:nvSpPr>
        <p:spPr>
          <a:xfrm>
            <a:off x="190500" y="147952"/>
            <a:ext cx="11772899" cy="1153360"/>
          </a:xfrm>
        </p:spPr>
        <p:txBody>
          <a:bodyPr anchor="ctr">
            <a:normAutofit/>
          </a:bodyPr>
          <a:lstStyle/>
          <a:p>
            <a:r>
              <a:rPr lang="en-GB"/>
              <a:t>Resources for learning the basics</a:t>
            </a:r>
          </a:p>
        </p:txBody>
      </p:sp>
      <p:pic>
        <p:nvPicPr>
          <p:cNvPr id="7"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73239C29-E3BE-4CDB-BFD9-BF45D373BF1A}"/>
              </a:ext>
            </a:extLst>
          </p:cNvPr>
          <p:cNvPicPr>
            <a:picLocks noGrp="1" noChangeAspect="1"/>
          </p:cNvPicPr>
          <p:nvPr>
            <p:ph sz="half" idx="2"/>
          </p:nvPr>
        </p:nvPicPr>
        <p:blipFill rotWithShape="1">
          <a:blip r:embed="rId4"/>
          <a:srcRect l="14692" r="16943"/>
          <a:stretch/>
        </p:blipFill>
        <p:spPr>
          <a:xfrm>
            <a:off x="6273799" y="1500809"/>
            <a:ext cx="5689600" cy="4681330"/>
          </a:xfrm>
          <a:noFill/>
          <a:ln w="38100">
            <a:solidFill>
              <a:schemeClr val="bg1"/>
            </a:solidFill>
          </a:ln>
        </p:spPr>
      </p:pic>
      <p:sp>
        <p:nvSpPr>
          <p:cNvPr id="4" name="Slide Number Placeholder 3">
            <a:extLst>
              <a:ext uri="{FF2B5EF4-FFF2-40B4-BE49-F238E27FC236}">
                <a16:creationId xmlns:a16="http://schemas.microsoft.com/office/drawing/2014/main" id="{430ED464-1119-44DC-89C6-AF5AA6F3F22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22</a:t>
            </a:fld>
            <a:endParaRPr lang="en-GB"/>
          </a:p>
        </p:txBody>
      </p:sp>
      <p:sp>
        <p:nvSpPr>
          <p:cNvPr id="3" name="Footer Placeholder 2">
            <a:extLst>
              <a:ext uri="{FF2B5EF4-FFF2-40B4-BE49-F238E27FC236}">
                <a16:creationId xmlns:a16="http://schemas.microsoft.com/office/drawing/2014/main" id="{9DD64BD2-0646-4B10-BA76-622269F6280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graphicFrame>
        <p:nvGraphicFramePr>
          <p:cNvPr id="9" name="Content Placeholder 2" descr="Research, Training, Talk with colleagues with disabilities, Demonstrations.">
            <a:extLst>
              <a:ext uri="{FF2B5EF4-FFF2-40B4-BE49-F238E27FC236}">
                <a16:creationId xmlns:a16="http://schemas.microsoft.com/office/drawing/2014/main" id="{E5FB04D9-039B-4FE0-9037-85C31AF21ACE}"/>
              </a:ext>
            </a:extLst>
          </p:cNvPr>
          <p:cNvGraphicFramePr>
            <a:graphicFrameLocks noGrp="1"/>
          </p:cNvGraphicFramePr>
          <p:nvPr>
            <p:ph sz="half" idx="1"/>
            <p:extLst>
              <p:ext uri="{D42A27DB-BD31-4B8C-83A1-F6EECF244321}">
                <p14:modId xmlns:p14="http://schemas.microsoft.com/office/powerpoint/2010/main" val="3481874114"/>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66588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F5B1-4F3F-490A-8F4E-9973FCD17170}"/>
              </a:ext>
            </a:extLst>
          </p:cNvPr>
          <p:cNvSpPr>
            <a:spLocks noGrp="1"/>
          </p:cNvSpPr>
          <p:nvPr>
            <p:ph type="title"/>
          </p:nvPr>
        </p:nvSpPr>
        <p:spPr/>
        <p:txBody>
          <a:bodyPr/>
          <a:lstStyle/>
          <a:p>
            <a:r>
              <a:rPr lang="en-GB"/>
              <a:t>Automated emails for learning the basics.</a:t>
            </a:r>
          </a:p>
        </p:txBody>
      </p:sp>
      <p:sp>
        <p:nvSpPr>
          <p:cNvPr id="3" name="Content Placeholder 2">
            <a:extLst>
              <a:ext uri="{FF2B5EF4-FFF2-40B4-BE49-F238E27FC236}">
                <a16:creationId xmlns:a16="http://schemas.microsoft.com/office/drawing/2014/main" id="{A82CCF78-B7E3-4DF1-B21F-D992AFF963A9}"/>
              </a:ext>
            </a:extLst>
          </p:cNvPr>
          <p:cNvSpPr>
            <a:spLocks noGrp="1"/>
          </p:cNvSpPr>
          <p:nvPr>
            <p:ph sz="half" idx="1"/>
          </p:nvPr>
        </p:nvSpPr>
        <p:spPr>
          <a:xfrm>
            <a:off x="1429843" y="1500809"/>
            <a:ext cx="5689600" cy="4681330"/>
          </a:xfrm>
        </p:spPr>
        <p:txBody>
          <a:bodyPr/>
          <a:lstStyle/>
          <a:p>
            <a:pPr marL="0" indent="0">
              <a:buNone/>
            </a:pPr>
            <a:r>
              <a:rPr lang="en-GB">
                <a:hlinkClick r:id="rId3"/>
              </a:rPr>
              <a:t>WCAG of the Day</a:t>
            </a:r>
            <a:endParaRPr lang="en-GB"/>
          </a:p>
        </p:txBody>
      </p:sp>
      <p:pic>
        <p:nvPicPr>
          <p:cNvPr id="7" name="Picture 6" descr="2.5 - Input Modalities&#10;Concurrent Input Mechanisms (Level AAA)&#10;On accessible websites...&#10;Web content does not restrict use of input modalities available on a platform except where the restriction is essential, required to ensure the security of the content, or required to respect user settings.&#10;These websites...&#10;Make it easier for users to operate functionality through various inputs beyond keyboard.&#10;What's an example?&#10;A user opens a menu with a mouse, and then navigates between the menu items with arrow keys. &#10;">
            <a:extLst>
              <a:ext uri="{FF2B5EF4-FFF2-40B4-BE49-F238E27FC236}">
                <a16:creationId xmlns:a16="http://schemas.microsoft.com/office/drawing/2014/main" id="{89D92F59-8A38-4018-AC49-9172B8BA6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7571" y="2160510"/>
            <a:ext cx="4320732" cy="4007565"/>
          </a:xfrm>
          <a:prstGeom prst="rect">
            <a:avLst/>
          </a:prstGeom>
          <a:ln w="38100">
            <a:solidFill>
              <a:schemeClr val="bg1"/>
            </a:solidFill>
          </a:ln>
        </p:spPr>
      </p:pic>
      <p:sp>
        <p:nvSpPr>
          <p:cNvPr id="4" name="Content Placeholder 3">
            <a:extLst>
              <a:ext uri="{FF2B5EF4-FFF2-40B4-BE49-F238E27FC236}">
                <a16:creationId xmlns:a16="http://schemas.microsoft.com/office/drawing/2014/main" id="{1D56C0A0-7576-43CD-B683-DCAEE06A0BC8}"/>
              </a:ext>
            </a:extLst>
          </p:cNvPr>
          <p:cNvSpPr>
            <a:spLocks noGrp="1"/>
          </p:cNvSpPr>
          <p:nvPr>
            <p:ph sz="half" idx="2"/>
          </p:nvPr>
        </p:nvSpPr>
        <p:spPr/>
        <p:txBody>
          <a:bodyPr/>
          <a:lstStyle/>
          <a:p>
            <a:pPr marL="0" indent="0">
              <a:buNone/>
            </a:pPr>
            <a:r>
              <a:rPr lang="en-GB">
                <a:hlinkClick r:id="rId5"/>
              </a:rPr>
              <a:t>10 Days of A11y</a:t>
            </a:r>
            <a:endParaRPr lang="en-GB"/>
          </a:p>
        </p:txBody>
      </p:sp>
      <p:pic>
        <p:nvPicPr>
          <p:cNvPr id="9" name="Picture 8" descr="Hey Matthew Deeprose!&#10;Welcome to the first accessibility tip. Today's topic is all about Color Contrast. &#10;According to The WebAIM Million, an accessibility audit of the top 1 million sites, 97.8% of home pages had detectable WCAG2 failures! Of those homepages, 85.3% of them failed on something as simple as color contrast. &#10;If you fix your Contrast, you are already way more accessible than the top million sites. &#10;What's the problem?&#10;Poor color contrast means that some people may have a hard time distinguishing between your text and the background color. These people could include: &#10;&#10;• People who are experiencing glare because they are looking at their phones outside in the sunlight&#10;• Older sets of eyes&#10;• Colorblind folks&#10;We do not want to create additional eye strain for our users, so it is imperative to ensure proper contrast. To ensure adequate contrast, you should uphold your content to pass WCAG AA guidelines. The guidelines require a minimum contrast ratio of 3:1 for large text and 4.5:1 for smaller text. Large text is 18px and bold OR 24px. Anything smaller than that is considered small text. &#10;How to assess contrast&#10;I am a big fan of WebAim's color contrast tool because it allows you to make small tweaks very quickly that are still within your brand's color profile. &#10;  &#10;The vermillion red was initially part of my brand color guide. But I didn't see my designer's note that this red contrast was only accessible on a white background. But on my pinky beige background, it doesn't cut it. &#10;I used the slider to make my red a smidge darker. &#10;  &#10;&#10;The difference in the color doesn't drastically change my brand, but it includes more people! &#10;Your Homework&#10;&#10;1. Install the Wave Tool on Chrome or Firefox (depending on which browser you prefer)&#10;2. Go to a site where you have control over the codebase&#10;3. Up top, press the Contrast Tab!&#10;4. Press the icons where the contrast fails and see if you can adjust the background and/or foreground color. For more granular tweaks, I would recommend going to the Contrast Checker tool and use the slider!&#10;Stay tuned for tomorrow's accessibility tip! &#10;Cheers 🍻 &#10;Lindsey &#10;">
            <a:extLst>
              <a:ext uri="{FF2B5EF4-FFF2-40B4-BE49-F238E27FC236}">
                <a16:creationId xmlns:a16="http://schemas.microsoft.com/office/drawing/2014/main" id="{2FF9ED30-A74F-4667-996A-9F7C8A7F8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2027" y="2160510"/>
            <a:ext cx="4326861" cy="4051202"/>
          </a:xfrm>
          <a:prstGeom prst="rect">
            <a:avLst/>
          </a:prstGeom>
          <a:ln w="38100">
            <a:solidFill>
              <a:schemeClr val="bg1"/>
            </a:solidFill>
          </a:ln>
        </p:spPr>
      </p:pic>
      <p:sp>
        <p:nvSpPr>
          <p:cNvPr id="5" name="Slide Number Placeholder 4">
            <a:extLst>
              <a:ext uri="{FF2B5EF4-FFF2-40B4-BE49-F238E27FC236}">
                <a16:creationId xmlns:a16="http://schemas.microsoft.com/office/drawing/2014/main" id="{0428DD1B-C55F-44E4-9419-C35005672846}"/>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23</a:t>
            </a:fld>
            <a:endParaRPr lang="en-GB"/>
          </a:p>
        </p:txBody>
      </p:sp>
      <p:sp>
        <p:nvSpPr>
          <p:cNvPr id="6" name="Footer Placeholder 5">
            <a:extLst>
              <a:ext uri="{FF2B5EF4-FFF2-40B4-BE49-F238E27FC236}">
                <a16:creationId xmlns:a16="http://schemas.microsoft.com/office/drawing/2014/main" id="{FBD1CA9F-4A7B-4796-B10D-FC4E168C290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86695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A2F2-FC1A-4633-9946-10AE7422062D}"/>
              </a:ext>
            </a:extLst>
          </p:cNvPr>
          <p:cNvSpPr>
            <a:spLocks noGrp="1"/>
          </p:cNvSpPr>
          <p:nvPr>
            <p:ph type="title"/>
          </p:nvPr>
        </p:nvSpPr>
        <p:spPr/>
        <p:txBody>
          <a:bodyPr/>
          <a:lstStyle/>
          <a:p>
            <a:r>
              <a:rPr lang="en-GB"/>
              <a:t>Mailing lists / Communities</a:t>
            </a:r>
          </a:p>
        </p:txBody>
      </p:sp>
      <p:pic>
        <p:nvPicPr>
          <p:cNvPr id="20" name="Graphic 19">
            <a:extLst>
              <a:ext uri="{FF2B5EF4-FFF2-40B4-BE49-F238E27FC236}">
                <a16:creationId xmlns:a16="http://schemas.microsoft.com/office/drawing/2014/main" id="{DC948E9C-1CDD-4B94-A944-225D84E685E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7569" y="1988354"/>
            <a:ext cx="1774054" cy="1774054"/>
          </a:xfrm>
          <a:prstGeom prst="rect">
            <a:avLst/>
          </a:prstGeom>
        </p:spPr>
      </p:pic>
      <p:pic>
        <p:nvPicPr>
          <p:cNvPr id="21" name="Picture 20">
            <a:extLst>
              <a:ext uri="{FF2B5EF4-FFF2-40B4-BE49-F238E27FC236}">
                <a16:creationId xmlns:a16="http://schemas.microsoft.com/office/drawing/2014/main" id="{73E0C056-2927-4ADA-A149-1C919B18668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9134" y="2025040"/>
            <a:ext cx="1774054" cy="1774054"/>
          </a:xfrm>
          <a:prstGeom prst="rect">
            <a:avLst/>
          </a:prstGeom>
        </p:spPr>
      </p:pic>
      <p:sp>
        <p:nvSpPr>
          <p:cNvPr id="27" name="TextBox 26">
            <a:extLst>
              <a:ext uri="{FF2B5EF4-FFF2-40B4-BE49-F238E27FC236}">
                <a16:creationId xmlns:a16="http://schemas.microsoft.com/office/drawing/2014/main" id="{FB0D63EC-83B4-47ED-AEB5-E16CC821479E}"/>
              </a:ext>
            </a:extLst>
          </p:cNvPr>
          <p:cNvSpPr txBox="1"/>
          <p:nvPr/>
        </p:nvSpPr>
        <p:spPr>
          <a:xfrm>
            <a:off x="646059" y="4086118"/>
            <a:ext cx="2310063" cy="1815882"/>
          </a:xfrm>
          <a:prstGeom prst="rect">
            <a:avLst/>
          </a:prstGeom>
          <a:noFill/>
        </p:spPr>
        <p:txBody>
          <a:bodyPr wrap="square" rtlCol="0">
            <a:spAutoFit/>
          </a:bodyPr>
          <a:lstStyle/>
          <a:p>
            <a:r>
              <a:rPr lang="en-GB" sz="2800">
                <a:solidFill>
                  <a:schemeClr val="bg1"/>
                </a:solidFill>
              </a:rPr>
              <a:t>Mailing Lists:</a:t>
            </a:r>
          </a:p>
          <a:p>
            <a:r>
              <a:rPr lang="en-GB" sz="2800">
                <a:solidFill>
                  <a:schemeClr val="bg1"/>
                </a:solidFill>
                <a:hlinkClick r:id="rId6"/>
              </a:rPr>
              <a:t>ATHEN</a:t>
            </a:r>
            <a:endParaRPr lang="en-GB" sz="2800">
              <a:solidFill>
                <a:schemeClr val="bg1"/>
              </a:solidFill>
            </a:endParaRPr>
          </a:p>
          <a:p>
            <a:r>
              <a:rPr lang="en-GB" sz="2800">
                <a:solidFill>
                  <a:schemeClr val="bg1"/>
                </a:solidFill>
                <a:hlinkClick r:id="rId7"/>
              </a:rPr>
              <a:t>WebAIM</a:t>
            </a:r>
            <a:endParaRPr lang="en-GB" sz="2800">
              <a:solidFill>
                <a:schemeClr val="bg1"/>
              </a:solidFill>
            </a:endParaRPr>
          </a:p>
          <a:p>
            <a:r>
              <a:rPr lang="en-GB" sz="2800" err="1">
                <a:solidFill>
                  <a:schemeClr val="bg1"/>
                </a:solidFill>
                <a:hlinkClick r:id="rId8"/>
              </a:rPr>
              <a:t>JISCMail</a:t>
            </a:r>
            <a:endParaRPr lang="en-GB" sz="2800">
              <a:solidFill>
                <a:schemeClr val="bg1"/>
              </a:solidFill>
            </a:endParaRPr>
          </a:p>
        </p:txBody>
      </p:sp>
      <p:sp>
        <p:nvSpPr>
          <p:cNvPr id="22" name="TextBox 21">
            <a:extLst>
              <a:ext uri="{FF2B5EF4-FFF2-40B4-BE49-F238E27FC236}">
                <a16:creationId xmlns:a16="http://schemas.microsoft.com/office/drawing/2014/main" id="{353108AD-D710-4329-819F-50337BD6387F}"/>
              </a:ext>
            </a:extLst>
          </p:cNvPr>
          <p:cNvSpPr txBox="1"/>
          <p:nvPr/>
        </p:nvSpPr>
        <p:spPr>
          <a:xfrm>
            <a:off x="3409134" y="4086118"/>
            <a:ext cx="2310063" cy="954107"/>
          </a:xfrm>
          <a:prstGeom prst="rect">
            <a:avLst/>
          </a:prstGeom>
          <a:noFill/>
        </p:spPr>
        <p:txBody>
          <a:bodyPr wrap="square" rtlCol="0">
            <a:spAutoFit/>
          </a:bodyPr>
          <a:lstStyle/>
          <a:p>
            <a:r>
              <a:rPr lang="en-GB" sz="2800">
                <a:solidFill>
                  <a:schemeClr val="bg1"/>
                </a:solidFill>
                <a:hlinkClick r:id="rId9"/>
              </a:rPr>
              <a:t>Web A11y Slack</a:t>
            </a:r>
            <a:endParaRPr lang="en-GB" sz="2800">
              <a:solidFill>
                <a:schemeClr val="bg1"/>
              </a:solidFill>
            </a:endParaRPr>
          </a:p>
        </p:txBody>
      </p:sp>
      <p:pic>
        <p:nvPicPr>
          <p:cNvPr id="23" name="Content Placeholder 9">
            <a:extLst>
              <a:ext uri="{FF2B5EF4-FFF2-40B4-BE49-F238E27FC236}">
                <a16:creationId xmlns:a16="http://schemas.microsoft.com/office/drawing/2014/main" id="{910079EF-295B-4A72-AF92-A60ECBD3A614}"/>
              </a:ext>
              <a:ext uri="{C183D7F6-B498-43B3-948B-1728B52AA6E4}">
                <adec:decorative xmlns:adec="http://schemas.microsoft.com/office/drawing/2017/decorative" val="1"/>
              </a:ext>
            </a:extLst>
          </p:cNvPr>
          <p:cNvPicPr>
            <a:picLocks noGrp="1" noChangeAspect="1"/>
          </p:cNvPicPr>
          <p:nvPr>
            <p:ph sz="half" idx="1"/>
          </p:nvPr>
        </p:nvPicPr>
        <p:blipFill>
          <a:blip r:embed="rId10">
            <a:extLst>
              <a:ext uri="{28A0092B-C50C-407E-A947-70E740481C1C}">
                <a14:useLocalDpi xmlns:a14="http://schemas.microsoft.com/office/drawing/2010/main" val="0"/>
              </a:ext>
            </a:extLst>
          </a:blip>
          <a:stretch>
            <a:fillRect/>
          </a:stretch>
        </p:blipFill>
        <p:spPr>
          <a:xfrm>
            <a:off x="6310071" y="2067404"/>
            <a:ext cx="1774054" cy="1774054"/>
          </a:xfrm>
        </p:spPr>
      </p:pic>
      <p:sp>
        <p:nvSpPr>
          <p:cNvPr id="24" name="TextBox 23">
            <a:extLst>
              <a:ext uri="{FF2B5EF4-FFF2-40B4-BE49-F238E27FC236}">
                <a16:creationId xmlns:a16="http://schemas.microsoft.com/office/drawing/2014/main" id="{C12CF906-2FF4-4DDB-BAEA-E59F13B67C49}"/>
              </a:ext>
            </a:extLst>
          </p:cNvPr>
          <p:cNvSpPr txBox="1"/>
          <p:nvPr/>
        </p:nvSpPr>
        <p:spPr>
          <a:xfrm>
            <a:off x="6310071" y="4081180"/>
            <a:ext cx="2447925" cy="1384995"/>
          </a:xfrm>
          <a:prstGeom prst="rect">
            <a:avLst/>
          </a:prstGeom>
          <a:noFill/>
        </p:spPr>
        <p:txBody>
          <a:bodyPr wrap="square" rtlCol="0">
            <a:spAutoFit/>
          </a:bodyPr>
          <a:lstStyle/>
          <a:p>
            <a:pPr marL="0" indent="0">
              <a:buNone/>
            </a:pPr>
            <a:r>
              <a:rPr lang="en-GB" sz="2800">
                <a:hlinkClick r:id="rId11"/>
              </a:rPr>
              <a:t>JISC Accessibility Community</a:t>
            </a:r>
            <a:endParaRPr lang="en-GB" sz="2800"/>
          </a:p>
        </p:txBody>
      </p:sp>
      <p:pic>
        <p:nvPicPr>
          <p:cNvPr id="25" name="Content Placeholder 7">
            <a:extLst>
              <a:ext uri="{FF2B5EF4-FFF2-40B4-BE49-F238E27FC236}">
                <a16:creationId xmlns:a16="http://schemas.microsoft.com/office/drawing/2014/main" id="{8B5AC86C-BD18-4E21-AB49-0A6A3917E048}"/>
              </a:ext>
              <a:ext uri="{C183D7F6-B498-43B3-948B-1728B52AA6E4}">
                <adec:decorative xmlns:adec="http://schemas.microsoft.com/office/drawing/2017/decorative" val="1"/>
              </a:ext>
            </a:extLst>
          </p:cNvPr>
          <p:cNvPicPr>
            <a:picLocks noGrp="1" noChangeAspect="1"/>
          </p:cNvPicPr>
          <p:nvPr>
            <p:ph sz="half" idx="2"/>
          </p:nvPr>
        </p:nvPicPr>
        <p:blipFill>
          <a:blip r:embed="rId12">
            <a:extLst>
              <a:ext uri="{28A0092B-C50C-407E-A947-70E740481C1C}">
                <a14:useLocalDpi xmlns:a14="http://schemas.microsoft.com/office/drawing/2010/main" val="0"/>
              </a:ext>
            </a:extLst>
          </a:blip>
          <a:stretch>
            <a:fillRect/>
          </a:stretch>
        </p:blipFill>
        <p:spPr>
          <a:xfrm>
            <a:off x="9211008" y="1917037"/>
            <a:ext cx="1987295" cy="1987295"/>
          </a:xfrm>
        </p:spPr>
      </p:pic>
      <p:sp>
        <p:nvSpPr>
          <p:cNvPr id="26" name="TextBox 25">
            <a:extLst>
              <a:ext uri="{FF2B5EF4-FFF2-40B4-BE49-F238E27FC236}">
                <a16:creationId xmlns:a16="http://schemas.microsoft.com/office/drawing/2014/main" id="{64B26645-4F4E-4544-964E-0BCC173B929E}"/>
              </a:ext>
            </a:extLst>
          </p:cNvPr>
          <p:cNvSpPr txBox="1"/>
          <p:nvPr/>
        </p:nvSpPr>
        <p:spPr>
          <a:xfrm>
            <a:off x="9211008" y="4081181"/>
            <a:ext cx="2600362" cy="1384995"/>
          </a:xfrm>
          <a:prstGeom prst="rect">
            <a:avLst/>
          </a:prstGeom>
          <a:noFill/>
        </p:spPr>
        <p:txBody>
          <a:bodyPr wrap="square" rtlCol="0">
            <a:spAutoFit/>
          </a:bodyPr>
          <a:lstStyle/>
          <a:p>
            <a:r>
              <a:rPr lang="en-GB" sz="2800" b="0" i="0">
                <a:solidFill>
                  <a:srgbClr val="FFFFFF"/>
                </a:solidFill>
                <a:effectLst/>
                <a:latin typeface="Roboto" panose="02000000000000000000" pitchFamily="2" charset="0"/>
                <a:hlinkClick r:id="rId13"/>
              </a:rPr>
              <a:t>Worldwide Accessibility Discord Server</a:t>
            </a:r>
            <a:endParaRPr lang="en-GB" sz="2800">
              <a:solidFill>
                <a:schemeClr val="bg1"/>
              </a:solidFill>
            </a:endParaRPr>
          </a:p>
        </p:txBody>
      </p:sp>
      <p:sp>
        <p:nvSpPr>
          <p:cNvPr id="5" name="Slide Number Placeholder 4">
            <a:extLst>
              <a:ext uri="{FF2B5EF4-FFF2-40B4-BE49-F238E27FC236}">
                <a16:creationId xmlns:a16="http://schemas.microsoft.com/office/drawing/2014/main" id="{969EDBC5-D79B-46B9-835D-DD4C65BAB83F}"/>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24</a:t>
            </a:fld>
            <a:endParaRPr lang="en-GB"/>
          </a:p>
        </p:txBody>
      </p:sp>
      <p:sp>
        <p:nvSpPr>
          <p:cNvPr id="3" name="Footer Placeholder 2">
            <a:extLst>
              <a:ext uri="{FF2B5EF4-FFF2-40B4-BE49-F238E27FC236}">
                <a16:creationId xmlns:a16="http://schemas.microsoft.com/office/drawing/2014/main" id="{D1CC4E87-76C2-4BF1-8E74-76F6ED04D68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44125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1F0B-B1F5-4D6F-9F2D-1CDCDE7901F9}"/>
              </a:ext>
            </a:extLst>
          </p:cNvPr>
          <p:cNvSpPr>
            <a:spLocks noGrp="1"/>
          </p:cNvSpPr>
          <p:nvPr>
            <p:ph type="title"/>
          </p:nvPr>
        </p:nvSpPr>
        <p:spPr/>
        <p:txBody>
          <a:bodyPr anchor="ctr">
            <a:normAutofit/>
          </a:bodyPr>
          <a:lstStyle/>
          <a:p>
            <a:r>
              <a:rPr lang="en-GB"/>
              <a:t>Test a few university sites</a:t>
            </a:r>
          </a:p>
        </p:txBody>
      </p:sp>
      <p:graphicFrame>
        <p:nvGraphicFramePr>
          <p:cNvPr id="7" name="Content Placeholder 2" descr="Keyboard navigation &#10;Accessibility Insights&#10;">
            <a:extLst>
              <a:ext uri="{FF2B5EF4-FFF2-40B4-BE49-F238E27FC236}">
                <a16:creationId xmlns:a16="http://schemas.microsoft.com/office/drawing/2014/main" id="{801BB18C-73E1-4AF8-B85A-5B3107F1E8CC}"/>
              </a:ext>
            </a:extLst>
          </p:cNvPr>
          <p:cNvGraphicFramePr>
            <a:graphicFrameLocks noGrp="1"/>
          </p:cNvGraphicFramePr>
          <p:nvPr>
            <p:ph sz="half" idx="1"/>
            <p:extLst>
              <p:ext uri="{D42A27DB-BD31-4B8C-83A1-F6EECF244321}">
                <p14:modId xmlns:p14="http://schemas.microsoft.com/office/powerpoint/2010/main" val="251020898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91E07389-CE31-46EE-8CF0-B9C202B4EA04}"/>
              </a:ext>
            </a:extLst>
          </p:cNvPr>
          <p:cNvSpPr>
            <a:spLocks noGrp="1"/>
          </p:cNvSpPr>
          <p:nvPr>
            <p:ph sz="half" idx="2"/>
          </p:nvPr>
        </p:nvSpPr>
        <p:spPr/>
        <p:txBody>
          <a:bodyPr anchor="ctr">
            <a:normAutofit/>
          </a:bodyPr>
          <a:lstStyle/>
          <a:p>
            <a:r>
              <a:rPr lang="en-GB"/>
              <a:t>Navigate corporate site using a keyboard?</a:t>
            </a:r>
          </a:p>
          <a:p>
            <a:endParaRPr lang="en-GB"/>
          </a:p>
          <a:p>
            <a:r>
              <a:rPr lang="en-GB"/>
              <a:t>Automated accessibility defects found on high usage sites?</a:t>
            </a:r>
          </a:p>
        </p:txBody>
      </p:sp>
      <p:sp>
        <p:nvSpPr>
          <p:cNvPr id="5" name="Slide Number Placeholder 4">
            <a:extLst>
              <a:ext uri="{FF2B5EF4-FFF2-40B4-BE49-F238E27FC236}">
                <a16:creationId xmlns:a16="http://schemas.microsoft.com/office/drawing/2014/main" id="{A2AB7F58-F85C-4466-A041-8678096D69F6}"/>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25</a:t>
            </a:fld>
            <a:endParaRPr lang="en-GB"/>
          </a:p>
        </p:txBody>
      </p:sp>
      <p:sp>
        <p:nvSpPr>
          <p:cNvPr id="3" name="Footer Placeholder 2">
            <a:extLst>
              <a:ext uri="{FF2B5EF4-FFF2-40B4-BE49-F238E27FC236}">
                <a16:creationId xmlns:a16="http://schemas.microsoft.com/office/drawing/2014/main" id="{89CF5A5B-8389-453A-9A4B-648E63DDA45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91416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Develop business case</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26</a:t>
            </a:fld>
            <a:endParaRPr lang="en-GB"/>
          </a:p>
        </p:txBody>
      </p:sp>
      <p:graphicFrame>
        <p:nvGraphicFramePr>
          <p:cNvPr id="5" name="SmartArt Placeholder 4" descr="Learn the basics&#10;Explore the current environment&#10;Set objectives&#10;Develop business case&#10;Raise awareness&#10;Gather support&#10;&#10;&quot;Develop the business case&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981549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0B399B1-A4A5-43D4-947C-9E19CC11BAC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00056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499BE7-91A7-4A29-943F-1B4827625F4B}"/>
              </a:ext>
            </a:extLst>
          </p:cNvPr>
          <p:cNvSpPr>
            <a:spLocks noGrp="1"/>
          </p:cNvSpPr>
          <p:nvPr>
            <p:ph type="title"/>
          </p:nvPr>
        </p:nvSpPr>
        <p:spPr/>
        <p:txBody>
          <a:bodyPr/>
          <a:lstStyle/>
          <a:p>
            <a:r>
              <a:rPr lang="en-GB"/>
              <a:t>What is a business case, and what does it do?</a:t>
            </a:r>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AC043B5B-9FBD-4CA4-8617-C08BCC97722C}"/>
              </a:ext>
            </a:extLst>
          </p:cNvPr>
          <p:cNvGraphicFramePr>
            <a:graphicFrameLocks noGrp="1"/>
          </p:cNvGraphicFramePr>
          <p:nvPr>
            <p:ph sz="half" idx="1"/>
            <p:extLst>
              <p:ext uri="{D42A27DB-BD31-4B8C-83A1-F6EECF244321}">
                <p14:modId xmlns:p14="http://schemas.microsoft.com/office/powerpoint/2010/main" val="1548751528"/>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Content Placeholder 5" descr="Gain buy-in from stakeholders&#10;Tailored to the organisation&#10;Set priority&#10;Financial support&#10;">
            <a:extLst>
              <a:ext uri="{FF2B5EF4-FFF2-40B4-BE49-F238E27FC236}">
                <a16:creationId xmlns:a16="http://schemas.microsoft.com/office/drawing/2014/main" id="{6BABECBF-A679-46CA-A7B0-2A3032C42686}"/>
              </a:ext>
            </a:extLst>
          </p:cNvPr>
          <p:cNvGraphicFramePr>
            <a:graphicFrameLocks noGrp="1"/>
          </p:cNvGraphicFramePr>
          <p:nvPr>
            <p:ph sz="half" idx="2"/>
            <p:extLst>
              <p:ext uri="{D42A27DB-BD31-4B8C-83A1-F6EECF244321}">
                <p14:modId xmlns:p14="http://schemas.microsoft.com/office/powerpoint/2010/main" val="72176320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485D5F18-8522-4F5E-8902-8DA4DF621FD4}"/>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27</a:t>
            </a:fld>
            <a:endParaRPr lang="en-GB"/>
          </a:p>
        </p:txBody>
      </p:sp>
      <p:sp>
        <p:nvSpPr>
          <p:cNvPr id="2" name="Footer Placeholder 1">
            <a:extLst>
              <a:ext uri="{FF2B5EF4-FFF2-40B4-BE49-F238E27FC236}">
                <a16:creationId xmlns:a16="http://schemas.microsoft.com/office/drawing/2014/main" id="{059F125C-CFED-4AB3-A57D-F932536CC41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422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p:txBody>
          <a:bodyPr/>
          <a:lstStyle/>
          <a:p>
            <a:r>
              <a:rPr lang="en-GB"/>
              <a:t>The business case could explore </a:t>
            </a:r>
            <a:r>
              <a:rPr lang="en-GB">
                <a:solidFill>
                  <a:schemeClr val="tx1"/>
                </a:solidFill>
              </a:rPr>
              <a:t>1</a:t>
            </a:r>
            <a:endParaRPr lang="en-US">
              <a:solidFill>
                <a:schemeClr val="tx1"/>
              </a:solidFill>
            </a:endParaRPr>
          </a:p>
        </p:txBody>
      </p:sp>
      <p:graphicFrame>
        <p:nvGraphicFramePr>
          <p:cNvPr id="6" name="Content Placeholder 2" descr="The context for staff and students with impairments&#10;Benefits for all&#10;Social responsibility / relation to existing strategies&#10;">
            <a:extLst>
              <a:ext uri="{FF2B5EF4-FFF2-40B4-BE49-F238E27FC236}">
                <a16:creationId xmlns:a16="http://schemas.microsoft.com/office/drawing/2014/main" id="{AD3A96E0-F335-44FD-A279-0675B80ADE74}"/>
              </a:ext>
            </a:extLst>
          </p:cNvPr>
          <p:cNvGraphicFramePr>
            <a:graphicFrameLocks noGrp="1"/>
          </p:cNvGraphicFramePr>
          <p:nvPr>
            <p:ph sz="half" idx="1"/>
            <p:extLst>
              <p:ext uri="{D42A27DB-BD31-4B8C-83A1-F6EECF244321}">
                <p14:modId xmlns:p14="http://schemas.microsoft.com/office/powerpoint/2010/main" val="191096618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E8D9FA1F-A757-4395-BAFE-86E6F2C4440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28</a:t>
            </a:fld>
            <a:endParaRPr lang="en-GB"/>
          </a:p>
        </p:txBody>
      </p:sp>
      <p:graphicFrame>
        <p:nvGraphicFramePr>
          <p:cNvPr id="7" name="Content Placeholder 2" descr="The legal context&#10;Financial and technical benefits &#10;Staff development benefits&#10;">
            <a:extLst>
              <a:ext uri="{FF2B5EF4-FFF2-40B4-BE49-F238E27FC236}">
                <a16:creationId xmlns:a16="http://schemas.microsoft.com/office/drawing/2014/main" id="{AE7C40F3-1634-4741-BDD0-8A9D388E37E5}"/>
              </a:ext>
            </a:extLst>
          </p:cNvPr>
          <p:cNvGraphicFramePr>
            <a:graphicFrameLocks noGrp="1"/>
          </p:cNvGraphicFramePr>
          <p:nvPr>
            <p:ph sz="half" idx="2"/>
            <p:extLst>
              <p:ext uri="{D42A27DB-BD31-4B8C-83A1-F6EECF244321}">
                <p14:modId xmlns:p14="http://schemas.microsoft.com/office/powerpoint/2010/main" val="285307364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 name="Footer Placeholder 1">
            <a:extLst>
              <a:ext uri="{FF2B5EF4-FFF2-40B4-BE49-F238E27FC236}">
                <a16:creationId xmlns:a16="http://schemas.microsoft.com/office/drawing/2014/main" id="{29BD43D2-8811-4D4B-9EDC-C240E116CF6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9416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a:xfrm>
            <a:off x="190500" y="147952"/>
            <a:ext cx="11772899" cy="1153360"/>
          </a:xfrm>
        </p:spPr>
        <p:txBody>
          <a:bodyPr anchor="ctr">
            <a:normAutofit/>
          </a:bodyPr>
          <a:lstStyle/>
          <a:p>
            <a:r>
              <a:rPr lang="en-GB" sz="3700"/>
              <a:t>Examples of everyday accessibility: Browser zoom </a:t>
            </a:r>
            <a:r>
              <a:rPr lang="en-GB" sz="3700">
                <a:solidFill>
                  <a:schemeClr val="tx1"/>
                </a:solidFill>
              </a:rPr>
              <a:t>1</a:t>
            </a:r>
          </a:p>
        </p:txBody>
      </p:sp>
      <p:pic>
        <p:nvPicPr>
          <p:cNvPr id="7"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90EC9E0F-3BBD-4C99-89BE-914AE3B186E6}"/>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41479" y="1484168"/>
            <a:ext cx="8193353" cy="4425950"/>
          </a:xfrm>
          <a:prstGeom prst="rect">
            <a:avLst/>
          </a:prstGeom>
          <a:noFill/>
          <a:ln w="38100">
            <a:solidFill>
              <a:schemeClr val="accent5"/>
            </a:solidFill>
          </a:ln>
        </p:spPr>
      </p:pic>
      <p:pic>
        <p:nvPicPr>
          <p:cNvPr id="6"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2E30D588-F545-4009-8722-370DED68453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41479" y="1484168"/>
            <a:ext cx="8193353" cy="4425950"/>
          </a:xfrm>
          <a:noFill/>
          <a:ln w="38100">
            <a:solidFill>
              <a:schemeClr val="accent5"/>
            </a:solidFill>
          </a:ln>
        </p:spPr>
      </p:pic>
      <p:pic>
        <p:nvPicPr>
          <p:cNvPr id="5" name="Content Placeholder 5" descr="Five colleagues on a teams video meeting. Stefan is sharing his screen. The site Stefan is sharing is responsive. He increases his browser zoom and the content reflows correctly. Everyone is now able to view the content.">
            <a:extLst>
              <a:ext uri="{FF2B5EF4-FFF2-40B4-BE49-F238E27FC236}">
                <a16:creationId xmlns:a16="http://schemas.microsoft.com/office/drawing/2014/main" id="{F269C00F-51B4-4E3B-9DE0-25F661231A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7395" y="1840428"/>
            <a:ext cx="8233126" cy="4425950"/>
          </a:xfrm>
          <a:prstGeom prst="rect">
            <a:avLst/>
          </a:prstGeom>
          <a:ln w="38100">
            <a:solidFill>
              <a:schemeClr val="accent5"/>
            </a:solidFill>
          </a:ln>
          <a:effectLst>
            <a:outerShdw blurRad="50800" dist="38100" dir="13500000" algn="br" rotWithShape="0">
              <a:prstClr val="black">
                <a:alpha val="40000"/>
              </a:prstClr>
            </a:outerShdw>
          </a:effectLst>
        </p:spPr>
      </p:pic>
      <p:sp>
        <p:nvSpPr>
          <p:cNvPr id="4" name="Slide Number Placeholder 3">
            <a:extLst>
              <a:ext uri="{FF2B5EF4-FFF2-40B4-BE49-F238E27FC236}">
                <a16:creationId xmlns:a16="http://schemas.microsoft.com/office/drawing/2014/main" id="{5C6F7D10-A56B-4EDE-AAF9-1999542C6211}"/>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a:t>
            </a:fld>
            <a:endParaRPr lang="en-GB"/>
          </a:p>
        </p:txBody>
      </p:sp>
      <p:sp>
        <p:nvSpPr>
          <p:cNvPr id="3" name="Footer Placeholder 2">
            <a:extLst>
              <a:ext uri="{FF2B5EF4-FFF2-40B4-BE49-F238E27FC236}">
                <a16:creationId xmlns:a16="http://schemas.microsoft.com/office/drawing/2014/main" id="{FDC412D2-13D9-4E92-AC4F-4FF28CF731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6171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9A0C-508A-475A-8BA6-EAAB5BADB9DA}"/>
              </a:ext>
            </a:extLst>
          </p:cNvPr>
          <p:cNvSpPr>
            <a:spLocks noGrp="1"/>
          </p:cNvSpPr>
          <p:nvPr>
            <p:ph type="title"/>
          </p:nvPr>
        </p:nvSpPr>
        <p:spPr/>
        <p:txBody>
          <a:bodyPr/>
          <a:lstStyle/>
          <a:p>
            <a:r>
              <a:rPr lang="en-GB"/>
              <a:t>Housekeeping</a:t>
            </a:r>
          </a:p>
        </p:txBody>
      </p:sp>
      <p:sp>
        <p:nvSpPr>
          <p:cNvPr id="3" name="Content Placeholder 2">
            <a:extLst>
              <a:ext uri="{FF2B5EF4-FFF2-40B4-BE49-F238E27FC236}">
                <a16:creationId xmlns:a16="http://schemas.microsoft.com/office/drawing/2014/main" id="{228BE0E2-0053-4FF4-BD42-32A2525E527E}"/>
              </a:ext>
            </a:extLst>
          </p:cNvPr>
          <p:cNvSpPr>
            <a:spLocks noGrp="1"/>
          </p:cNvSpPr>
          <p:nvPr>
            <p:ph sz="half" idx="1"/>
          </p:nvPr>
        </p:nvSpPr>
        <p:spPr/>
        <p:txBody>
          <a:bodyPr>
            <a:normAutofit/>
          </a:bodyPr>
          <a:lstStyle/>
          <a:p>
            <a:r>
              <a:rPr lang="en-GB"/>
              <a:t>The session will be recorded.</a:t>
            </a:r>
          </a:p>
          <a:p>
            <a:endParaRPr lang="en-GB"/>
          </a:p>
          <a:p>
            <a:r>
              <a:rPr lang="en-GB"/>
              <a:t>Turn microphones and cameras off.</a:t>
            </a:r>
          </a:p>
          <a:p>
            <a:endParaRPr lang="en-GB"/>
          </a:p>
          <a:p>
            <a:r>
              <a:rPr lang="en-GB"/>
              <a:t>Automated captions available.</a:t>
            </a:r>
          </a:p>
        </p:txBody>
      </p:sp>
      <p:pic>
        <p:nvPicPr>
          <p:cNvPr id="8" name="Content Placeholder 7" descr="Captions are activated by selecting the ellipsis button and choosing &quot;Turn on live captions&quot;.">
            <a:extLst>
              <a:ext uri="{FF2B5EF4-FFF2-40B4-BE49-F238E27FC236}">
                <a16:creationId xmlns:a16="http://schemas.microsoft.com/office/drawing/2014/main" id="{F386703F-9AB6-4F1D-8BF0-1D7FF38D3B5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6239" r="29014"/>
          <a:stretch/>
        </p:blipFill>
        <p:spPr>
          <a:xfrm>
            <a:off x="7314621" y="1500188"/>
            <a:ext cx="3607958" cy="4681537"/>
          </a:xfrm>
          <a:prstGeom prst="rect">
            <a:avLst/>
          </a:prstGeom>
        </p:spPr>
      </p:pic>
      <p:pic>
        <p:nvPicPr>
          <p:cNvPr id="10" name="Picture 9" descr="Microphone off and camera off">
            <a:extLst>
              <a:ext uri="{FF2B5EF4-FFF2-40B4-BE49-F238E27FC236}">
                <a16:creationId xmlns:a16="http://schemas.microsoft.com/office/drawing/2014/main" id="{453AC128-46F4-417E-8397-F71DEDE91CC2}"/>
              </a:ext>
            </a:extLst>
          </p:cNvPr>
          <p:cNvPicPr>
            <a:picLocks noChangeAspect="1"/>
          </p:cNvPicPr>
          <p:nvPr/>
        </p:nvPicPr>
        <p:blipFill rotWithShape="1">
          <a:blip r:embed="rId4">
            <a:extLst>
              <a:ext uri="{28A0092B-C50C-407E-A947-70E740481C1C}">
                <a14:useLocalDpi xmlns:a14="http://schemas.microsoft.com/office/drawing/2010/main" val="0"/>
              </a:ext>
            </a:extLst>
          </a:blip>
          <a:srcRect l="45313" t="-5906" r="34531" b="11883"/>
          <a:stretch/>
        </p:blipFill>
        <p:spPr>
          <a:xfrm>
            <a:off x="8361745" y="1500188"/>
            <a:ext cx="1962873" cy="921239"/>
          </a:xfrm>
          <a:prstGeom prst="rect">
            <a:avLst/>
          </a:prstGeom>
        </p:spPr>
      </p:pic>
      <p:sp>
        <p:nvSpPr>
          <p:cNvPr id="11" name="Rectangle: Rounded Corners 10">
            <a:extLst>
              <a:ext uri="{FF2B5EF4-FFF2-40B4-BE49-F238E27FC236}">
                <a16:creationId xmlns:a16="http://schemas.microsoft.com/office/drawing/2014/main" id="{34707CED-C08B-4F19-9363-BDA71DD7135A}"/>
              </a:ext>
              <a:ext uri="{C183D7F6-B498-43B3-948B-1728B52AA6E4}">
                <adec:decorative xmlns:adec="http://schemas.microsoft.com/office/drawing/2017/decorative" val="1"/>
              </a:ext>
            </a:extLst>
          </p:cNvPr>
          <p:cNvSpPr/>
          <p:nvPr/>
        </p:nvSpPr>
        <p:spPr>
          <a:xfrm>
            <a:off x="8361745" y="1614606"/>
            <a:ext cx="1849055" cy="921239"/>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B4B528C-2E8E-40AF-9417-E3C37D9AD5CD}"/>
              </a:ext>
              <a:ext uri="{C183D7F6-B498-43B3-948B-1728B52AA6E4}">
                <adec:decorative xmlns:adec="http://schemas.microsoft.com/office/drawing/2017/decorative" val="1"/>
              </a:ext>
            </a:extLst>
          </p:cNvPr>
          <p:cNvSpPr/>
          <p:nvPr/>
        </p:nvSpPr>
        <p:spPr>
          <a:xfrm>
            <a:off x="6750659" y="5595257"/>
            <a:ext cx="4733770" cy="643677"/>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03B31F8-B17F-40BC-A097-7D3D0C748DE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a:t>
            </a:fld>
            <a:endParaRPr lang="en-GB"/>
          </a:p>
        </p:txBody>
      </p:sp>
      <p:sp>
        <p:nvSpPr>
          <p:cNvPr id="5" name="Footer Placeholder 4">
            <a:extLst>
              <a:ext uri="{FF2B5EF4-FFF2-40B4-BE49-F238E27FC236}">
                <a16:creationId xmlns:a16="http://schemas.microsoft.com/office/drawing/2014/main" id="{191D55E6-D1AE-4CAB-9BE5-2D6A923FA4A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686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7461-D0B4-47A8-8886-C985BC13CFD5}"/>
              </a:ext>
            </a:extLst>
          </p:cNvPr>
          <p:cNvSpPr>
            <a:spLocks noGrp="1"/>
          </p:cNvSpPr>
          <p:nvPr>
            <p:ph type="title"/>
          </p:nvPr>
        </p:nvSpPr>
        <p:spPr/>
        <p:txBody>
          <a:bodyPr>
            <a:normAutofit fontScale="90000"/>
          </a:bodyPr>
          <a:lstStyle/>
          <a:p>
            <a:r>
              <a:rPr lang="en-GB"/>
              <a:t>Maximise the potential of the University’s digital estate for all stakeholders.</a:t>
            </a:r>
          </a:p>
        </p:txBody>
      </p:sp>
      <p:pic>
        <p:nvPicPr>
          <p:cNvPr id="8"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990BA7C1-5D2C-4CFD-AD39-6FFE5380EC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7778"/>
          <a:stretch/>
        </p:blipFill>
        <p:spPr>
          <a:xfrm>
            <a:off x="1197490" y="1524000"/>
            <a:ext cx="4463020" cy="4351338"/>
          </a:xfrm>
          <a:prstGeom prst="rect">
            <a:avLst/>
          </a:prstGeom>
          <a:noFill/>
          <a:ln w="38100">
            <a:solidFill>
              <a:schemeClr val="accent5"/>
            </a:solidFill>
          </a:ln>
        </p:spPr>
      </p:pic>
      <p:sp>
        <p:nvSpPr>
          <p:cNvPr id="7" name="Rectangle 6">
            <a:extLst>
              <a:ext uri="{FF2B5EF4-FFF2-40B4-BE49-F238E27FC236}">
                <a16:creationId xmlns:a16="http://schemas.microsoft.com/office/drawing/2014/main" id="{C07E7A4E-2A57-4FB3-B24F-203B610F457A}"/>
              </a:ext>
            </a:extLst>
          </p:cNvPr>
          <p:cNvSpPr/>
          <p:nvPr/>
        </p:nvSpPr>
        <p:spPr>
          <a:xfrm>
            <a:off x="341912" y="3081055"/>
            <a:ext cx="1395455" cy="540539"/>
          </a:xfrm>
          <a:prstGeom prst="rect">
            <a:avLst/>
          </a:prstGeom>
          <a:solidFill>
            <a:schemeClr val="bg1">
              <a:lumMod val="10000"/>
            </a:schemeClr>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a:solidFill>
                  <a:schemeClr val="accent5"/>
                </a:solidFill>
              </a:rPr>
              <a:t>Microsoft Design</a:t>
            </a:r>
          </a:p>
        </p:txBody>
      </p:sp>
      <p:pic>
        <p:nvPicPr>
          <p:cNvPr id="9"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48184DA8-90E9-4EEA-B160-8EB0E035C8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3413"/>
          <a:stretch/>
        </p:blipFill>
        <p:spPr>
          <a:xfrm>
            <a:off x="6261574" y="1524000"/>
            <a:ext cx="5002852" cy="4351338"/>
          </a:xfrm>
          <a:prstGeom prst="rect">
            <a:avLst/>
          </a:prstGeom>
          <a:noFill/>
          <a:ln w="38100">
            <a:solidFill>
              <a:schemeClr val="accent5"/>
            </a:solidFill>
          </a:ln>
        </p:spPr>
      </p:pic>
      <p:sp>
        <p:nvSpPr>
          <p:cNvPr id="3" name="Footer Placeholder 2">
            <a:extLst>
              <a:ext uri="{FF2B5EF4-FFF2-40B4-BE49-F238E27FC236}">
                <a16:creationId xmlns:a16="http://schemas.microsoft.com/office/drawing/2014/main" id="{7AFF900A-BB2D-489E-8143-CA2040F8B7D9}"/>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DB03E0AD-F56C-420E-9170-B9C2262BFB7B}"/>
              </a:ext>
            </a:extLst>
          </p:cNvPr>
          <p:cNvSpPr>
            <a:spLocks noGrp="1"/>
          </p:cNvSpPr>
          <p:nvPr>
            <p:ph type="sldNum" sz="quarter" idx="4"/>
          </p:nvPr>
        </p:nvSpPr>
        <p:spPr/>
        <p:txBody>
          <a:bodyPr/>
          <a:lstStyle/>
          <a:p>
            <a:fld id="{51AC9CB8-E4A1-4C80-A0FE-41AB03406E23}" type="slidenum">
              <a:rPr lang="en-GB" smtClean="0"/>
              <a:pPr/>
              <a:t>30</a:t>
            </a:fld>
            <a:endParaRPr lang="en-GB"/>
          </a:p>
        </p:txBody>
      </p:sp>
    </p:spTree>
    <p:extLst>
      <p:ext uri="{BB962C8B-B14F-4D97-AF65-F5344CB8AC3E}">
        <p14:creationId xmlns:p14="http://schemas.microsoft.com/office/powerpoint/2010/main" val="25077758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8211-8031-4704-B4E9-A8E7388D50BE}"/>
              </a:ext>
            </a:extLst>
          </p:cNvPr>
          <p:cNvSpPr>
            <a:spLocks noGrp="1"/>
          </p:cNvSpPr>
          <p:nvPr>
            <p:ph type="title"/>
          </p:nvPr>
        </p:nvSpPr>
        <p:spPr/>
        <p:txBody>
          <a:bodyPr/>
          <a:lstStyle/>
          <a:p>
            <a:r>
              <a:rPr lang="en-GB"/>
              <a:t>More examples of everyday accessibility</a:t>
            </a:r>
          </a:p>
        </p:txBody>
      </p:sp>
      <p:pic>
        <p:nvPicPr>
          <p:cNvPr id="6" name="Content Placeholder 5" descr="Outlook email with the Read Aloud button in focus.">
            <a:extLst>
              <a:ext uri="{FF2B5EF4-FFF2-40B4-BE49-F238E27FC236}">
                <a16:creationId xmlns:a16="http://schemas.microsoft.com/office/drawing/2014/main" id="{D34E38A6-7D42-423F-B134-5B5DFD87C8A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65" t="525" r="1589" b="75585"/>
          <a:stretch/>
        </p:blipFill>
        <p:spPr>
          <a:xfrm>
            <a:off x="283779" y="1449845"/>
            <a:ext cx="11679620" cy="2603405"/>
          </a:xfrm>
          <a:ln w="38100">
            <a:solidFill>
              <a:schemeClr val="bg1"/>
            </a:solidFill>
          </a:ln>
        </p:spPr>
      </p:pic>
      <p:pic>
        <p:nvPicPr>
          <p:cNvPr id="8" name="Picture 7" descr="A word document with Microsoft Narrator being used to enter text. The text reads &quot;I'm typing this document using my voice.&quot;">
            <a:extLst>
              <a:ext uri="{FF2B5EF4-FFF2-40B4-BE49-F238E27FC236}">
                <a16:creationId xmlns:a16="http://schemas.microsoft.com/office/drawing/2014/main" id="{6D32E8C6-681E-421B-B958-168EED5E6F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73602" y="4205525"/>
            <a:ext cx="7844795" cy="1986891"/>
          </a:xfrm>
          <a:prstGeom prst="rect">
            <a:avLst/>
          </a:prstGeom>
          <a:ln w="38100">
            <a:solidFill>
              <a:schemeClr val="bg1"/>
            </a:solidFill>
          </a:ln>
        </p:spPr>
      </p:pic>
      <p:sp>
        <p:nvSpPr>
          <p:cNvPr id="4" name="Slide Number Placeholder 3">
            <a:extLst>
              <a:ext uri="{FF2B5EF4-FFF2-40B4-BE49-F238E27FC236}">
                <a16:creationId xmlns:a16="http://schemas.microsoft.com/office/drawing/2014/main" id="{A2612865-0BE3-41F7-9FBF-44DBF6653B2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31</a:t>
            </a:fld>
            <a:endParaRPr lang="en-GB"/>
          </a:p>
        </p:txBody>
      </p:sp>
      <p:sp>
        <p:nvSpPr>
          <p:cNvPr id="3" name="Footer Placeholder 2">
            <a:extLst>
              <a:ext uri="{FF2B5EF4-FFF2-40B4-BE49-F238E27FC236}">
                <a16:creationId xmlns:a16="http://schemas.microsoft.com/office/drawing/2014/main" id="{9FFA4257-C678-45EC-BC7D-DE8A425B3BF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883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p:txBody>
          <a:bodyPr/>
          <a:lstStyle/>
          <a:p>
            <a:r>
              <a:rPr lang="en-GB"/>
              <a:t>Access and Participation Plan</a:t>
            </a:r>
            <a:endParaRPr lang="en-US">
              <a:solidFill>
                <a:schemeClr val="tx2"/>
              </a:solidFill>
            </a:endParaRPr>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3445575473"/>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7788397B-E310-4DDA-92DF-BFBFCD584B35}"/>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32</a:t>
            </a:fld>
            <a:endParaRPr lang="en-GB"/>
          </a:p>
        </p:txBody>
      </p:sp>
      <p:sp>
        <p:nvSpPr>
          <p:cNvPr id="4" name="Footer Placeholder 3">
            <a:extLst>
              <a:ext uri="{FF2B5EF4-FFF2-40B4-BE49-F238E27FC236}">
                <a16:creationId xmlns:a16="http://schemas.microsoft.com/office/drawing/2014/main" id="{0DF23E35-7EAB-42A8-BD19-130522109CD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87951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1FE3-D25C-4D6E-8B90-F59EA82BAC5B}"/>
              </a:ext>
            </a:extLst>
          </p:cNvPr>
          <p:cNvSpPr>
            <a:spLocks noGrp="1"/>
          </p:cNvSpPr>
          <p:nvPr>
            <p:ph type="title"/>
          </p:nvPr>
        </p:nvSpPr>
        <p:spPr/>
        <p:txBody>
          <a:bodyPr>
            <a:normAutofit/>
          </a:bodyPr>
          <a:lstStyle/>
          <a:p>
            <a:r>
              <a:rPr lang="en-GB"/>
              <a:t>It’s the right thing to do.</a:t>
            </a:r>
          </a:p>
        </p:txBody>
      </p:sp>
      <p:sp>
        <p:nvSpPr>
          <p:cNvPr id="8" name="Rectangle 7">
            <a:extLst>
              <a:ext uri="{FF2B5EF4-FFF2-40B4-BE49-F238E27FC236}">
                <a16:creationId xmlns:a16="http://schemas.microsoft.com/office/drawing/2014/main" id="{8804E3EF-80D1-4CD6-A524-B59F8040BA2C}"/>
              </a:ext>
              <a:ext uri="{C183D7F6-B498-43B3-948B-1728B52AA6E4}">
                <adec:decorative xmlns:adec="http://schemas.microsoft.com/office/drawing/2017/decorative" val="1"/>
              </a:ext>
            </a:extLst>
          </p:cNvPr>
          <p:cNvSpPr/>
          <p:nvPr/>
        </p:nvSpPr>
        <p:spPr>
          <a:xfrm>
            <a:off x="4038600" y="1739947"/>
            <a:ext cx="4354366" cy="41279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BBC9B4A1-6585-4B8D-88CD-D4CCDAE1F3A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D04B4939-C4F6-4101-9812-398086E6239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33</a:t>
            </a:fld>
            <a:endParaRPr lang="en-GB"/>
          </a:p>
        </p:txBody>
      </p:sp>
    </p:spTree>
    <p:extLst>
      <p:ext uri="{BB962C8B-B14F-4D97-AF65-F5344CB8AC3E}">
        <p14:creationId xmlns:p14="http://schemas.microsoft.com/office/powerpoint/2010/main" val="17232692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C697-9AEB-4C7D-8E96-028293E3DCC2}"/>
              </a:ext>
            </a:extLst>
          </p:cNvPr>
          <p:cNvSpPr>
            <a:spLocks noGrp="1"/>
          </p:cNvSpPr>
          <p:nvPr>
            <p:ph type="title"/>
          </p:nvPr>
        </p:nvSpPr>
        <p:spPr/>
        <p:txBody>
          <a:bodyPr/>
          <a:lstStyle/>
          <a:p>
            <a:r>
              <a:rPr lang="en-GB"/>
              <a:t>It’s the </a:t>
            </a:r>
            <a:r>
              <a:rPr lang="en-GB" strike="sngStrike"/>
              <a:t>right</a:t>
            </a:r>
            <a:r>
              <a:rPr lang="en-GB"/>
              <a:t> thing to do </a:t>
            </a:r>
            <a:r>
              <a:rPr lang="en-GB">
                <a:solidFill>
                  <a:schemeClr val="tx1"/>
                </a:solidFill>
              </a:rPr>
              <a:t>3</a:t>
            </a:r>
          </a:p>
        </p:txBody>
      </p:sp>
      <p:pic>
        <p:nvPicPr>
          <p:cNvPr id="8" name="Content Placeholder 7" descr="Accessibility isn't more work, you were just cutting corners before. The work was incomplete.">
            <a:extLst>
              <a:ext uri="{FF2B5EF4-FFF2-40B4-BE49-F238E27FC236}">
                <a16:creationId xmlns:a16="http://schemas.microsoft.com/office/drawing/2014/main" id="{22870FF0-0EB5-4E0C-B47B-FC6184CAF3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2957" y="1644342"/>
            <a:ext cx="7827986" cy="4425950"/>
          </a:xfrm>
          <a:ln w="38100">
            <a:solidFill>
              <a:schemeClr val="accent5"/>
            </a:solidFill>
          </a:ln>
        </p:spPr>
      </p:pic>
      <p:sp>
        <p:nvSpPr>
          <p:cNvPr id="3" name="Footer Placeholder 2">
            <a:extLst>
              <a:ext uri="{FF2B5EF4-FFF2-40B4-BE49-F238E27FC236}">
                <a16:creationId xmlns:a16="http://schemas.microsoft.com/office/drawing/2014/main" id="{DA30B501-2CA8-49FD-BDBE-789FDD362D7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FA4EB3E4-B0DE-46F8-9079-3BA8443BA14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34</a:t>
            </a:fld>
            <a:endParaRPr lang="en-GB"/>
          </a:p>
        </p:txBody>
      </p:sp>
    </p:spTree>
    <p:extLst>
      <p:ext uri="{BB962C8B-B14F-4D97-AF65-F5344CB8AC3E}">
        <p14:creationId xmlns:p14="http://schemas.microsoft.com/office/powerpoint/2010/main" val="2285494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885C-B7A1-4CE0-BB6A-41FF1106DE90}"/>
              </a:ext>
            </a:extLst>
          </p:cNvPr>
          <p:cNvSpPr>
            <a:spLocks noGrp="1"/>
          </p:cNvSpPr>
          <p:nvPr>
            <p:ph type="title"/>
          </p:nvPr>
        </p:nvSpPr>
        <p:spPr/>
        <p:txBody>
          <a:bodyPr>
            <a:normAutofit/>
          </a:bodyPr>
          <a:lstStyle/>
          <a:p>
            <a:r>
              <a:rPr lang="en-GB">
                <a:solidFill>
                  <a:schemeClr val="bg1"/>
                </a:solidFill>
              </a:rPr>
              <a:t>The legal context</a:t>
            </a:r>
            <a:endParaRPr lang="en-GB"/>
          </a:p>
        </p:txBody>
      </p:sp>
      <p:sp>
        <p:nvSpPr>
          <p:cNvPr id="3" name="Rectangle 2">
            <a:extLst>
              <a:ext uri="{FF2B5EF4-FFF2-40B4-BE49-F238E27FC236}">
                <a16:creationId xmlns:a16="http://schemas.microsoft.com/office/drawing/2014/main" id="{AC56A294-E5F6-4B1D-8D81-DF0F8B921205}"/>
              </a:ext>
            </a:extLst>
          </p:cNvPr>
          <p:cNvSpPr/>
          <p:nvPr/>
        </p:nvSpPr>
        <p:spPr>
          <a:xfrm>
            <a:off x="190500" y="1790243"/>
            <a:ext cx="5584658" cy="4054404"/>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GB" sz="3600"/>
              <a:t>Public Sector Bodies (Websites and Mobile Applications) Accessibility Regulations (PSBAR).</a:t>
            </a:r>
          </a:p>
        </p:txBody>
      </p:sp>
      <p:sp>
        <p:nvSpPr>
          <p:cNvPr id="6" name="Rectangle 5">
            <a:extLst>
              <a:ext uri="{FF2B5EF4-FFF2-40B4-BE49-F238E27FC236}">
                <a16:creationId xmlns:a16="http://schemas.microsoft.com/office/drawing/2014/main" id="{994B8BDE-9A7E-432A-A243-026AC0CD736D}"/>
              </a:ext>
              <a:ext uri="{C183D7F6-B498-43B3-948B-1728B52AA6E4}">
                <adec:decorative xmlns:adec="http://schemas.microsoft.com/office/drawing/2017/decorative" val="1"/>
              </a:ext>
            </a:extLst>
          </p:cNvPr>
          <p:cNvSpPr/>
          <p:nvPr/>
        </p:nvSpPr>
        <p:spPr>
          <a:xfrm>
            <a:off x="7111273" y="1790244"/>
            <a:ext cx="4637381" cy="4388884"/>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 name="Slide Number Placeholder 3">
            <a:extLst>
              <a:ext uri="{FF2B5EF4-FFF2-40B4-BE49-F238E27FC236}">
                <a16:creationId xmlns:a16="http://schemas.microsoft.com/office/drawing/2014/main" id="{84E49145-B0CE-47AD-955B-E96965501D91}"/>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35</a:t>
            </a:fld>
            <a:endParaRPr lang="en-GB"/>
          </a:p>
        </p:txBody>
      </p:sp>
      <p:sp>
        <p:nvSpPr>
          <p:cNvPr id="5" name="Footer Placeholder 4">
            <a:extLst>
              <a:ext uri="{FF2B5EF4-FFF2-40B4-BE49-F238E27FC236}">
                <a16:creationId xmlns:a16="http://schemas.microsoft.com/office/drawing/2014/main" id="{DD63EF5C-3D2B-4C00-808F-9A2984BA02F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709239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A7995E-7229-45FA-8833-02ED55FF80E1}"/>
              </a:ext>
            </a:extLst>
          </p:cNvPr>
          <p:cNvSpPr>
            <a:spLocks noGrp="1"/>
          </p:cNvSpPr>
          <p:nvPr>
            <p:ph type="title"/>
          </p:nvPr>
        </p:nvSpPr>
        <p:spPr/>
        <p:txBody>
          <a:bodyPr/>
          <a:lstStyle/>
          <a:p>
            <a:r>
              <a:rPr lang="en-GB"/>
              <a:t>What’s the worst that can happen? </a:t>
            </a:r>
            <a:r>
              <a:rPr lang="en-GB">
                <a:solidFill>
                  <a:schemeClr val="tx1"/>
                </a:solidFill>
              </a:rPr>
              <a:t>2</a:t>
            </a:r>
          </a:p>
        </p:txBody>
      </p:sp>
      <p:graphicFrame>
        <p:nvGraphicFramePr>
          <p:cNvPr id="6" name="Content Placeholder 2" descr="EHRC investigation following report and monitoring by CDDO&#10;Discrimination claim by injured party&#10;Reputational damage&#10;">
            <a:extLst>
              <a:ext uri="{FF2B5EF4-FFF2-40B4-BE49-F238E27FC236}">
                <a16:creationId xmlns:a16="http://schemas.microsoft.com/office/drawing/2014/main" id="{F0815EF9-ABFA-4AB8-9573-4A222A963DFE}"/>
              </a:ext>
            </a:extLst>
          </p:cNvPr>
          <p:cNvGraphicFramePr>
            <a:graphicFrameLocks noGrp="1"/>
          </p:cNvGraphicFramePr>
          <p:nvPr>
            <p:ph idx="1"/>
            <p:extLst>
              <p:ext uri="{D42A27DB-BD31-4B8C-83A1-F6EECF244321}">
                <p14:modId xmlns:p14="http://schemas.microsoft.com/office/powerpoint/2010/main" val="283810437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66C22CF-6665-4FAA-904F-632E46F5AD97}"/>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36</a:t>
            </a:fld>
            <a:endParaRPr lang="en-GB"/>
          </a:p>
        </p:txBody>
      </p:sp>
      <p:sp>
        <p:nvSpPr>
          <p:cNvPr id="2" name="Footer Placeholder 1">
            <a:extLst>
              <a:ext uri="{FF2B5EF4-FFF2-40B4-BE49-F238E27FC236}">
                <a16:creationId xmlns:a16="http://schemas.microsoft.com/office/drawing/2014/main" id="{7DF3EE80-4637-4A2E-AA75-10FEFC61CB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35559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14A4CA-EAAF-4127-A42B-5160B12FDF7E}"/>
              </a:ext>
            </a:extLst>
          </p:cNvPr>
          <p:cNvSpPr>
            <a:spLocks noGrp="1"/>
          </p:cNvSpPr>
          <p:nvPr>
            <p:ph type="title"/>
          </p:nvPr>
        </p:nvSpPr>
        <p:spPr>
          <a:xfrm>
            <a:off x="190500" y="147952"/>
            <a:ext cx="11772899" cy="1153360"/>
          </a:xfrm>
        </p:spPr>
        <p:txBody>
          <a:bodyPr anchor="ctr">
            <a:normAutofit/>
          </a:bodyPr>
          <a:lstStyle/>
          <a:p>
            <a:r>
              <a:rPr lang="en-GB"/>
              <a:t>Disadvantage of legalistic approach</a:t>
            </a:r>
          </a:p>
        </p:txBody>
      </p:sp>
      <p:pic>
        <p:nvPicPr>
          <p:cNvPr id="2050" name="Picture 2">
            <a:extLst>
              <a:ext uri="{FF2B5EF4-FFF2-40B4-BE49-F238E27FC236}">
                <a16:creationId xmlns:a16="http://schemas.microsoft.com/office/drawing/2014/main" id="{83BDFDE6-8A34-4BD1-90C0-C29F7F063F80}"/>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6024" r="4" b="10278"/>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27CB5DF3-F61A-414F-8915-7C4FFFBB8B31}"/>
              </a:ext>
            </a:extLst>
          </p:cNvPr>
          <p:cNvSpPr>
            <a:spLocks noGrp="1"/>
          </p:cNvSpPr>
          <p:nvPr>
            <p:ph sz="half" idx="1"/>
          </p:nvPr>
        </p:nvSpPr>
        <p:spPr>
          <a:xfrm>
            <a:off x="6273799" y="1497402"/>
            <a:ext cx="5689600" cy="4740966"/>
          </a:xfrm>
        </p:spPr>
        <p:txBody>
          <a:bodyPr>
            <a:normAutofit/>
          </a:bodyPr>
          <a:lstStyle/>
          <a:p>
            <a:pPr marL="0" indent="0">
              <a:buNone/>
            </a:pPr>
            <a:r>
              <a:rPr lang="en-GB" sz="3300"/>
              <a:t>“When organisations work on accessibility only because they are afraid of being sued… they inevitably stop at compliance because that is the point where litigation risk ends.”</a:t>
            </a:r>
          </a:p>
          <a:p>
            <a:pPr marL="0" indent="0">
              <a:buNone/>
            </a:pPr>
            <a:endParaRPr lang="en-GB" sz="3300"/>
          </a:p>
          <a:p>
            <a:pPr marL="0" indent="0">
              <a:buNone/>
            </a:pPr>
            <a:r>
              <a:rPr lang="en-GB" sz="3300">
                <a:solidFill>
                  <a:schemeClr val="accent1"/>
                </a:solidFill>
              </a:rPr>
              <a:t>Lainey Feingold, LFLegal.com</a:t>
            </a:r>
          </a:p>
        </p:txBody>
      </p:sp>
      <p:sp>
        <p:nvSpPr>
          <p:cNvPr id="4" name="Slide Number Placeholder 3">
            <a:extLst>
              <a:ext uri="{FF2B5EF4-FFF2-40B4-BE49-F238E27FC236}">
                <a16:creationId xmlns:a16="http://schemas.microsoft.com/office/drawing/2014/main" id="{87C93B2C-1BCA-41DA-8134-DFF3FEDEDBC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37</a:t>
            </a:fld>
            <a:endParaRPr lang="en-GB"/>
          </a:p>
        </p:txBody>
      </p:sp>
      <p:sp>
        <p:nvSpPr>
          <p:cNvPr id="2" name="Footer Placeholder 1">
            <a:extLst>
              <a:ext uri="{FF2B5EF4-FFF2-40B4-BE49-F238E27FC236}">
                <a16:creationId xmlns:a16="http://schemas.microsoft.com/office/drawing/2014/main" id="{CDA9C745-7913-4B25-A290-B9869B8B948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48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0E3A3A-D5FC-4273-92C5-A429E7FAD303}"/>
              </a:ext>
            </a:extLst>
          </p:cNvPr>
          <p:cNvSpPr>
            <a:spLocks noGrp="1"/>
          </p:cNvSpPr>
          <p:nvPr>
            <p:ph type="title"/>
          </p:nvPr>
        </p:nvSpPr>
        <p:spPr/>
        <p:txBody>
          <a:bodyPr>
            <a:normAutofit fontScale="90000"/>
          </a:bodyPr>
          <a:lstStyle/>
          <a:p>
            <a:r>
              <a:rPr lang="en-GB"/>
              <a:t>WebAIM Hierarchy for motivating accessibility change</a:t>
            </a:r>
          </a:p>
        </p:txBody>
      </p:sp>
      <p:sp>
        <p:nvSpPr>
          <p:cNvPr id="11" name="TextBox 10">
            <a:extLst>
              <a:ext uri="{FF2B5EF4-FFF2-40B4-BE49-F238E27FC236}">
                <a16:creationId xmlns:a16="http://schemas.microsoft.com/office/drawing/2014/main" id="{9B494C0E-18EB-44DA-A1D3-EDD228EAA571}"/>
              </a:ext>
              <a:ext uri="{C183D7F6-B498-43B3-948B-1728B52AA6E4}">
                <adec:decorative xmlns:adec="http://schemas.microsoft.com/office/drawing/2017/decorative" val="1"/>
              </a:ext>
            </a:extLst>
          </p:cNvPr>
          <p:cNvSpPr txBox="1"/>
          <p:nvPr/>
        </p:nvSpPr>
        <p:spPr>
          <a:xfrm>
            <a:off x="1514245" y="2801370"/>
            <a:ext cx="2338240" cy="523220"/>
          </a:xfrm>
          <a:prstGeom prst="rect">
            <a:avLst/>
          </a:prstGeom>
          <a:noFill/>
        </p:spPr>
        <p:txBody>
          <a:bodyPr wrap="square" rtlCol="0">
            <a:spAutoFit/>
          </a:bodyPr>
          <a:lstStyle/>
          <a:p>
            <a:pPr algn="r"/>
            <a:r>
              <a:rPr lang="en-GB" sz="2800">
                <a:solidFill>
                  <a:schemeClr val="bg1"/>
                </a:solidFill>
              </a:rPr>
              <a:t>Effectiveness</a:t>
            </a:r>
          </a:p>
        </p:txBody>
      </p:sp>
      <p:graphicFrame>
        <p:nvGraphicFramePr>
          <p:cNvPr id="8" name="Content Placeholder 7" descr="Inspire&#10;Enlighten&#10;Reward&#10;Require&#10;Punish&#10;Guilt&#10;">
            <a:extLst>
              <a:ext uri="{FF2B5EF4-FFF2-40B4-BE49-F238E27FC236}">
                <a16:creationId xmlns:a16="http://schemas.microsoft.com/office/drawing/2014/main" id="{CCAF029A-48BB-48E4-BA32-6FBF5DF2FA05}"/>
              </a:ext>
            </a:extLst>
          </p:cNvPr>
          <p:cNvGraphicFramePr>
            <a:graphicFrameLocks noGrp="1"/>
          </p:cNvGraphicFramePr>
          <p:nvPr>
            <p:ph idx="1"/>
            <p:extLst>
              <p:ext uri="{D42A27DB-BD31-4B8C-83A1-F6EECF244321}">
                <p14:modId xmlns:p14="http://schemas.microsoft.com/office/powerpoint/2010/main" val="202405725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Arrow: Up 1" descr="The level of effectiveness decreases as we descend through:&#10;&#10;Inspire&#10;Enlighten&#10;Reward&#10;Require&#10;Punish&#10;Guilt&#10;">
            <a:extLst>
              <a:ext uri="{FF2B5EF4-FFF2-40B4-BE49-F238E27FC236}">
                <a16:creationId xmlns:a16="http://schemas.microsoft.com/office/drawing/2014/main" id="{C9E68B5E-CA5F-480A-85A6-1EB8B0A7DA59}"/>
              </a:ext>
            </a:extLst>
          </p:cNvPr>
          <p:cNvSpPr/>
          <p:nvPr/>
        </p:nvSpPr>
        <p:spPr>
          <a:xfrm>
            <a:off x="3692169" y="1857120"/>
            <a:ext cx="1073787" cy="4425950"/>
          </a:xfrm>
          <a:prstGeom prst="upArrow">
            <a:avLst>
              <a:gd name="adj1" fmla="val 50000"/>
              <a:gd name="adj2" fmla="val 81071"/>
            </a:avLst>
          </a:prstGeom>
          <a:solidFill>
            <a:schemeClr val="bg2"/>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Slide Number Placeholder 4">
            <a:extLst>
              <a:ext uri="{FF2B5EF4-FFF2-40B4-BE49-F238E27FC236}">
                <a16:creationId xmlns:a16="http://schemas.microsoft.com/office/drawing/2014/main" id="{E8EE68D5-7BF9-473F-8E73-E2B71CC5503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38</a:t>
            </a:fld>
            <a:endParaRPr lang="en-GB"/>
          </a:p>
        </p:txBody>
      </p:sp>
      <p:sp>
        <p:nvSpPr>
          <p:cNvPr id="3" name="Footer Placeholder 2">
            <a:extLst>
              <a:ext uri="{FF2B5EF4-FFF2-40B4-BE49-F238E27FC236}">
                <a16:creationId xmlns:a16="http://schemas.microsoft.com/office/drawing/2014/main" id="{92941F45-BEE7-46DE-B4AF-0D7142FD4BD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2089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BE2002-52A0-4556-95E5-C3C1512B66DA}"/>
              </a:ext>
            </a:extLst>
          </p:cNvPr>
          <p:cNvSpPr>
            <a:spLocks noGrp="1"/>
          </p:cNvSpPr>
          <p:nvPr>
            <p:ph type="title"/>
          </p:nvPr>
        </p:nvSpPr>
        <p:spPr>
          <a:xfrm>
            <a:off x="190500" y="147952"/>
            <a:ext cx="11772899" cy="1153360"/>
          </a:xfrm>
        </p:spPr>
        <p:txBody>
          <a:bodyPr/>
          <a:lstStyle/>
          <a:p>
            <a:r>
              <a:rPr lang="en-US"/>
              <a:t>Further resources</a:t>
            </a:r>
          </a:p>
        </p:txBody>
      </p:sp>
      <p:pic>
        <p:nvPicPr>
          <p:cNvPr id="6" name="Content Placeholder 5" descr="The Business Case for Digital Accessibility&#10;&#10;Inclusive, Diverse, Responsible.">
            <a:extLst>
              <a:ext uri="{FF2B5EF4-FFF2-40B4-BE49-F238E27FC236}">
                <a16:creationId xmlns:a16="http://schemas.microsoft.com/office/drawing/2014/main" id="{944B1E20-D056-4F3B-99E7-A33F5A1212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648349"/>
            <a:ext cx="11772899" cy="3561301"/>
          </a:xfrm>
          <a:noFill/>
          <a:ln w="38100">
            <a:solidFill>
              <a:schemeClr val="bg1"/>
            </a:solidFill>
          </a:ln>
        </p:spPr>
      </p:pic>
      <p:sp>
        <p:nvSpPr>
          <p:cNvPr id="7" name="TextBox 6">
            <a:extLst>
              <a:ext uri="{FF2B5EF4-FFF2-40B4-BE49-F238E27FC236}">
                <a16:creationId xmlns:a16="http://schemas.microsoft.com/office/drawing/2014/main" id="{60A722EC-91C9-4909-8148-78B7D447273A}"/>
              </a:ext>
            </a:extLst>
          </p:cNvPr>
          <p:cNvSpPr txBox="1"/>
          <p:nvPr/>
        </p:nvSpPr>
        <p:spPr>
          <a:xfrm>
            <a:off x="190500" y="5452722"/>
            <a:ext cx="6758940" cy="369332"/>
          </a:xfrm>
          <a:prstGeom prst="rect">
            <a:avLst/>
          </a:prstGeom>
          <a:noFill/>
        </p:spPr>
        <p:txBody>
          <a:bodyPr wrap="square" rtlCol="0">
            <a:spAutoFit/>
          </a:bodyPr>
          <a:lstStyle/>
          <a:p>
            <a:r>
              <a:rPr lang="en-GB">
                <a:hlinkClick r:id="rId4"/>
              </a:rPr>
              <a:t>https://www.w3.org/WAI/business-case/</a:t>
            </a:r>
            <a:r>
              <a:rPr lang="en-GB"/>
              <a:t> </a:t>
            </a:r>
          </a:p>
        </p:txBody>
      </p:sp>
      <p:sp>
        <p:nvSpPr>
          <p:cNvPr id="4" name="Slide Number Placeholder 3">
            <a:extLst>
              <a:ext uri="{FF2B5EF4-FFF2-40B4-BE49-F238E27FC236}">
                <a16:creationId xmlns:a16="http://schemas.microsoft.com/office/drawing/2014/main" id="{DB069129-C37B-4BA5-8CE5-F27602CFE21B}"/>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39</a:t>
            </a:fld>
            <a:endParaRPr lang="en-GB"/>
          </a:p>
        </p:txBody>
      </p:sp>
      <p:sp>
        <p:nvSpPr>
          <p:cNvPr id="2" name="Footer Placeholder 1">
            <a:extLst>
              <a:ext uri="{FF2B5EF4-FFF2-40B4-BE49-F238E27FC236}">
                <a16:creationId xmlns:a16="http://schemas.microsoft.com/office/drawing/2014/main" id="{BAAAC640-3BD7-4354-9872-5D8A1101DE5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665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0F0C-1CD0-4229-A4DF-378646A9191D}"/>
              </a:ext>
            </a:extLst>
          </p:cNvPr>
          <p:cNvSpPr>
            <a:spLocks noGrp="1"/>
          </p:cNvSpPr>
          <p:nvPr>
            <p:ph type="title"/>
          </p:nvPr>
        </p:nvSpPr>
        <p:spPr>
          <a:xfrm>
            <a:off x="190500" y="147952"/>
            <a:ext cx="11772899" cy="1153360"/>
          </a:xfrm>
        </p:spPr>
        <p:txBody>
          <a:bodyPr anchor="ctr">
            <a:normAutofit/>
          </a:bodyPr>
          <a:lstStyle/>
          <a:p>
            <a:r>
              <a:rPr lang="en-GB"/>
              <a:t>Housekeeping </a:t>
            </a:r>
            <a:r>
              <a:rPr lang="en-GB">
                <a:solidFill>
                  <a:schemeClr val="tx1"/>
                </a:solidFill>
              </a:rPr>
              <a:t>2</a:t>
            </a:r>
          </a:p>
        </p:txBody>
      </p:sp>
      <p:sp>
        <p:nvSpPr>
          <p:cNvPr id="4" name="Slide Number Placeholder 3">
            <a:extLst>
              <a:ext uri="{FF2B5EF4-FFF2-40B4-BE49-F238E27FC236}">
                <a16:creationId xmlns:a16="http://schemas.microsoft.com/office/drawing/2014/main" id="{AE153591-C1D4-42BB-A94D-252E50AE2D80}"/>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a:t>
            </a:fld>
            <a:endParaRPr lang="en-GB"/>
          </a:p>
        </p:txBody>
      </p:sp>
      <p:graphicFrame>
        <p:nvGraphicFramePr>
          <p:cNvPr id="6" name="Content Placeholder 2" descr="Question breaks&#10;Acronyms&#10;Polls&#10;Continuing the discussion&#10;">
            <a:extLst>
              <a:ext uri="{FF2B5EF4-FFF2-40B4-BE49-F238E27FC236}">
                <a16:creationId xmlns:a16="http://schemas.microsoft.com/office/drawing/2014/main" id="{DAD4F2D0-D8A9-43BF-AAB4-E7CFD4E512D3}"/>
              </a:ext>
            </a:extLst>
          </p:cNvPr>
          <p:cNvGraphicFramePr>
            <a:graphicFrameLocks noGrp="1"/>
          </p:cNvGraphicFramePr>
          <p:nvPr>
            <p:ph type="dgm" sz="quarter" idx="10"/>
            <p:extLst>
              <p:ext uri="{D42A27DB-BD31-4B8C-83A1-F6EECF244321}">
                <p14:modId xmlns:p14="http://schemas.microsoft.com/office/powerpoint/2010/main" val="2103772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53AEE3-63A2-4EFB-98E4-07EECE5BF57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558360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1</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40</a:t>
            </a:fld>
            <a:endParaRPr lang="en-GB"/>
          </a:p>
        </p:txBody>
      </p:sp>
      <p:sp>
        <p:nvSpPr>
          <p:cNvPr id="5" name="Footer Placeholder 4">
            <a:extLst>
              <a:ext uri="{FF2B5EF4-FFF2-40B4-BE49-F238E27FC236}">
                <a16:creationId xmlns:a16="http://schemas.microsoft.com/office/drawing/2014/main" id="{47D3CBAC-5CF9-4E72-83ED-EB9E7BF51D1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graphicFrame>
        <p:nvGraphicFramePr>
          <p:cNvPr id="8" name="SmartArt Placeholder 8" descr="Initiate, Plan, Implement, Sustain. Plan is highlighted">
            <a:extLst>
              <a:ext uri="{FF2B5EF4-FFF2-40B4-BE49-F238E27FC236}">
                <a16:creationId xmlns:a16="http://schemas.microsoft.com/office/drawing/2014/main" id="{42D5FA87-B4DD-4BE6-BC7A-6C9EBB86326E}"/>
              </a:ext>
            </a:extLst>
          </p:cNvPr>
          <p:cNvGraphicFramePr>
            <a:graphicFrameLocks noGrp="1"/>
          </p:cNvGraphicFramePr>
          <p:nvPr>
            <p:ph sz="half" idx="2"/>
            <p:extLst>
              <p:ext uri="{D42A27DB-BD31-4B8C-83A1-F6EECF244321}">
                <p14:modId xmlns:p14="http://schemas.microsoft.com/office/powerpoint/2010/main" val="3707741311"/>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10" name="Straight Connector 9">
            <a:extLst>
              <a:ext uri="{FF2B5EF4-FFF2-40B4-BE49-F238E27FC236}">
                <a16:creationId xmlns:a16="http://schemas.microsoft.com/office/drawing/2014/main" id="{7756DC45-E0E0-463C-8C48-2E9C72A997B8}"/>
              </a:ext>
              <a:ext uri="{C183D7F6-B498-43B3-948B-1728B52AA6E4}">
                <adec:decorative xmlns:adec="http://schemas.microsoft.com/office/drawing/2017/decorative" val="1"/>
              </a:ext>
            </a:extLst>
          </p:cNvPr>
          <p:cNvCxnSpPr>
            <a:cxnSpLocks/>
          </p:cNvCxnSpPr>
          <p:nvPr/>
        </p:nvCxnSpPr>
        <p:spPr>
          <a:xfrm>
            <a:off x="767239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D993CAC-26A1-4479-8062-E2CB0CA36349}"/>
              </a:ext>
            </a:extLst>
          </p:cNvPr>
          <p:cNvSpPr txBox="1"/>
          <p:nvPr/>
        </p:nvSpPr>
        <p:spPr>
          <a:xfrm>
            <a:off x="669833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spTree>
    <p:extLst>
      <p:ext uri="{BB962C8B-B14F-4D97-AF65-F5344CB8AC3E}">
        <p14:creationId xmlns:p14="http://schemas.microsoft.com/office/powerpoint/2010/main" val="13401103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a:t>
            </a:r>
          </a:p>
        </p:txBody>
      </p:sp>
      <p:graphicFrame>
        <p:nvGraphicFramePr>
          <p:cNvPr id="9" name="SmartArt Placeholder 8" descr="Initiate, Plan, Implement, Sustain. Plan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30284853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41</a:t>
            </a:fld>
            <a:endParaRPr lang="en-GB"/>
          </a:p>
        </p:txBody>
      </p:sp>
      <p:sp>
        <p:nvSpPr>
          <p:cNvPr id="3" name="Footer Placeholder 2">
            <a:extLst>
              <a:ext uri="{FF2B5EF4-FFF2-40B4-BE49-F238E27FC236}">
                <a16:creationId xmlns:a16="http://schemas.microsoft.com/office/drawing/2014/main" id="{C7343ECD-04D4-4FB2-8D9E-AE13F6B768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004497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Plan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42</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409322278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D3A7771-DA4B-419E-8214-8A2724D14F2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859016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Create IT accessibility policy</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43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304B3032-A9A5-4B6C-8F7A-3E2AFD357181}"/>
              </a:ext>
            </a:extLst>
          </p:cNvPr>
          <p:cNvGraphicFramePr>
            <a:graphicFrameLocks/>
          </p:cNvGraphicFramePr>
          <p:nvPr>
            <p:extLst>
              <p:ext uri="{D42A27DB-BD31-4B8C-83A1-F6EECF244321}">
                <p14:modId xmlns:p14="http://schemas.microsoft.com/office/powerpoint/2010/main" val="4003083260"/>
              </p:ext>
            </p:extLst>
          </p:nvPr>
        </p:nvGraphicFramePr>
        <p:xfrm>
          <a:off x="342900" y="16240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39FF93E-D7B6-4932-82AC-4DA0F65B1B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42446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Photo of UCL's main building">
            <a:extLst>
              <a:ext uri="{FF2B5EF4-FFF2-40B4-BE49-F238E27FC236}">
                <a16:creationId xmlns:a16="http://schemas.microsoft.com/office/drawing/2014/main" id="{3BDFA65B-78F0-4C13-B662-DB178A100C43}"/>
              </a:ext>
            </a:extLst>
          </p:cNvPr>
          <p:cNvPicPr>
            <a:picLocks noChangeAspect="1"/>
          </p:cNvPicPr>
          <p:nvPr/>
        </p:nvPicPr>
        <p:blipFill rotWithShape="1">
          <a:blip r:embed="rId3"/>
          <a:srcRect l="8548" r="25224"/>
          <a:stretch/>
        </p:blipFill>
        <p:spPr>
          <a:xfrm>
            <a:off x="4117521" y="10"/>
            <a:ext cx="8074479" cy="6857990"/>
          </a:xfrm>
          <a:prstGeom prst="rect">
            <a:avLst/>
          </a:prstGeom>
        </p:spPr>
      </p:pic>
      <p:sp>
        <p:nvSpPr>
          <p:cNvPr id="13" name="Freeform: Shape 1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966363B-2FB2-49A8-B927-B07AA8F57344}"/>
              </a:ext>
            </a:extLst>
          </p:cNvPr>
          <p:cNvSpPr>
            <a:spLocks noGrp="1"/>
          </p:cNvSpPr>
          <p:nvPr>
            <p:ph type="title"/>
          </p:nvPr>
        </p:nvSpPr>
        <p:spPr>
          <a:xfrm>
            <a:off x="813045" y="365125"/>
            <a:ext cx="5266155" cy="2698837"/>
          </a:xfrm>
        </p:spPr>
        <p:txBody>
          <a:bodyPr vert="horz" lIns="91440" tIns="45720" rIns="91440" bIns="45720" rtlCol="0" anchor="ctr">
            <a:normAutofit/>
          </a:bodyPr>
          <a:lstStyle/>
          <a:p>
            <a:r>
              <a:rPr lang="en-US">
                <a:solidFill>
                  <a:schemeClr val="tx1"/>
                </a:solidFill>
              </a:rPr>
              <a:t>Evolution of a Digital Accessibility Policy at UCL</a:t>
            </a:r>
          </a:p>
        </p:txBody>
      </p:sp>
      <p:sp>
        <p:nvSpPr>
          <p:cNvPr id="4" name="Slide Number Placeholder 3">
            <a:extLst>
              <a:ext uri="{FF2B5EF4-FFF2-40B4-BE49-F238E27FC236}">
                <a16:creationId xmlns:a16="http://schemas.microsoft.com/office/drawing/2014/main" id="{70092C1C-E2DC-48BA-8545-84A7DD72D468}"/>
              </a:ext>
              <a:ext uri="{C183D7F6-B498-43B3-948B-1728B52AA6E4}">
                <adec:decorative xmlns:adec="http://schemas.microsoft.com/office/drawing/2017/decorative" val="1"/>
              </a:ext>
            </a:extLst>
          </p:cNvPr>
          <p:cNvSpPr>
            <a:spLocks noGrp="1"/>
          </p:cNvSpPr>
          <p:nvPr>
            <p:ph type="sldNum" sz="quarter" idx="4"/>
          </p:nvPr>
        </p:nvSpPr>
        <p:spPr>
          <a:xfrm>
            <a:off x="8952140" y="6356350"/>
            <a:ext cx="758952" cy="365125"/>
          </a:xfrm>
        </p:spPr>
        <p:txBody>
          <a:bodyPr vert="horz" lIns="91440" tIns="45720" rIns="91440" bIns="45720" rtlCol="0" anchor="ctr">
            <a:normAutofit/>
          </a:bodyPr>
          <a:lstStyle/>
          <a:p>
            <a:pPr>
              <a:spcAft>
                <a:spcPts val="600"/>
              </a:spcAft>
              <a:defRPr/>
            </a:pPr>
            <a:fld id="{51AC9CB8-E4A1-4C80-A0FE-41AB03406E23}" type="slidenum">
              <a:rPr lang="en-US">
                <a:solidFill>
                  <a:srgbClr val="FFFFFF">
                    <a:alpha val="80000"/>
                  </a:srgbClr>
                </a:solidFill>
                <a:latin typeface="Calibri" panose="020F0502020204030204"/>
              </a:rPr>
              <a:pPr>
                <a:spcAft>
                  <a:spcPts val="600"/>
                </a:spcAft>
                <a:defRPr/>
              </a:pPr>
              <a:t>44</a:t>
            </a:fld>
            <a:endParaRPr lang="en-US">
              <a:solidFill>
                <a:srgbClr val="FFFFFF">
                  <a:alpha val="80000"/>
                </a:srgbClr>
              </a:solidFill>
              <a:latin typeface="Calibri" panose="020F0502020204030204"/>
            </a:endParaRPr>
          </a:p>
        </p:txBody>
      </p:sp>
      <p:sp>
        <p:nvSpPr>
          <p:cNvPr id="7" name="Footer Placeholder 6">
            <a:extLst>
              <a:ext uri="{FF2B5EF4-FFF2-40B4-BE49-F238E27FC236}">
                <a16:creationId xmlns:a16="http://schemas.microsoft.com/office/drawing/2014/main" id="{2DC225AA-0A64-40E9-A476-4177BB9CDBE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6869957"/>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Scope</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p:txBody>
          <a:bodyPr vert="horz" lIns="91440" tIns="45720" rIns="91440" bIns="45720" rtlCol="0" anchor="t">
            <a:noAutofit/>
          </a:bodyPr>
          <a:lstStyle/>
          <a:p>
            <a:pPr marL="742950" indent="-742950">
              <a:lnSpc>
                <a:spcPct val="100000"/>
              </a:lnSpc>
              <a:spcAft>
                <a:spcPts val="600"/>
              </a:spcAft>
              <a:buAutoNum type="arabicPeriod"/>
            </a:pPr>
            <a:r>
              <a:rPr lang="en-US" sz="2800" b="1">
                <a:ea typeface="+mn-lt"/>
                <a:cs typeface="+mn-lt"/>
              </a:rPr>
              <a:t>Digital products/services/platforms</a:t>
            </a:r>
            <a:r>
              <a:rPr lang="en-US" sz="2800">
                <a:ea typeface="+mn-lt"/>
                <a:cs typeface="+mn-lt"/>
              </a:rPr>
              <a:t> – whether developed in-house or bought in </a:t>
            </a:r>
            <a:endParaRPr lang="en-US">
              <a:ea typeface="+mn-lt"/>
              <a:cs typeface="+mn-lt"/>
            </a:endParaRPr>
          </a:p>
          <a:p>
            <a:pPr marL="742950" indent="-742950">
              <a:lnSpc>
                <a:spcPct val="100000"/>
              </a:lnSpc>
              <a:spcAft>
                <a:spcPts val="600"/>
              </a:spcAft>
              <a:buAutoNum type="arabicPeriod"/>
            </a:pPr>
            <a:r>
              <a:rPr lang="en-US" sz="2800" b="1">
                <a:ea typeface="+mn-lt"/>
                <a:cs typeface="+mn-lt"/>
              </a:rPr>
              <a:t>Online content</a:t>
            </a:r>
            <a:r>
              <a:rPr lang="en-US" sz="2800">
                <a:ea typeface="+mn-lt"/>
                <a:cs typeface="+mn-lt"/>
              </a:rPr>
              <a:t> – on websites, intranets, wiki, blogs, social media </a:t>
            </a:r>
            <a:endParaRPr lang="en-US">
              <a:ea typeface="Roboto"/>
            </a:endParaRPr>
          </a:p>
          <a:p>
            <a:pPr marL="742950" indent="-742950">
              <a:lnSpc>
                <a:spcPct val="100000"/>
              </a:lnSpc>
              <a:spcAft>
                <a:spcPts val="600"/>
              </a:spcAft>
              <a:buAutoNum type="arabicPeriod"/>
            </a:pPr>
            <a:r>
              <a:rPr lang="en-US" sz="2800" b="1">
                <a:ea typeface="+mn-lt"/>
                <a:cs typeface="+mn-lt"/>
              </a:rPr>
              <a:t>Digital documentation </a:t>
            </a:r>
            <a:r>
              <a:rPr lang="en-US" sz="2800">
                <a:ea typeface="+mn-lt"/>
                <a:cs typeface="+mn-lt"/>
              </a:rPr>
              <a:t>–</a:t>
            </a:r>
            <a:r>
              <a:rPr lang="en-US" sz="2800" b="1">
                <a:ea typeface="+mn-lt"/>
                <a:cs typeface="+mn-lt"/>
              </a:rPr>
              <a:t> </a:t>
            </a:r>
            <a:r>
              <a:rPr lang="en-US" sz="2800">
                <a:ea typeface="+mn-lt"/>
                <a:cs typeface="+mn-lt"/>
              </a:rPr>
              <a:t>that are shared with others</a:t>
            </a:r>
          </a:p>
          <a:p>
            <a:pPr marL="742950" indent="-742950">
              <a:lnSpc>
                <a:spcPct val="100000"/>
              </a:lnSpc>
              <a:spcAft>
                <a:spcPts val="600"/>
              </a:spcAft>
              <a:buAutoNum type="arabicPeriod"/>
            </a:pPr>
            <a:r>
              <a:rPr lang="en-US" sz="2800" b="1">
                <a:ea typeface="+mn-lt"/>
                <a:cs typeface="+mn-lt"/>
              </a:rPr>
              <a:t>Multimedia</a:t>
            </a:r>
            <a:r>
              <a:rPr lang="en-US" sz="2800">
                <a:ea typeface="+mn-lt"/>
                <a:cs typeface="+mn-lt"/>
              </a:rPr>
              <a:t> – audio, video and images</a:t>
            </a:r>
            <a:endParaRPr lang="en-US" sz="2800">
              <a:ea typeface="Roboto"/>
            </a:endParaRPr>
          </a:p>
          <a:p>
            <a:pPr marL="742950" indent="-742950">
              <a:lnSpc>
                <a:spcPct val="100000"/>
              </a:lnSpc>
              <a:spcAft>
                <a:spcPts val="600"/>
              </a:spcAft>
              <a:buAutoNum type="arabicPeriod"/>
            </a:pPr>
            <a:r>
              <a:rPr lang="en-US" sz="2800" b="1">
                <a:ea typeface="+mn-lt"/>
                <a:cs typeface="+mn-lt"/>
              </a:rPr>
              <a:t>Teaching and training content</a:t>
            </a:r>
            <a:r>
              <a:rPr lang="en-US" sz="2800">
                <a:ea typeface="+mn-lt"/>
                <a:cs typeface="+mn-lt"/>
              </a:rPr>
              <a:t> – resources, presentations and multimedia</a:t>
            </a: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fld id="{51AC9CB8-E4A1-4C80-A0FE-41AB03406E23}" type="slidenum">
              <a:rPr lang="en-GB" smtClean="0"/>
              <a:pPr/>
              <a:t>45</a:t>
            </a:fld>
            <a:endParaRPr lang="en-GB"/>
          </a:p>
        </p:txBody>
      </p:sp>
      <p:sp>
        <p:nvSpPr>
          <p:cNvPr id="4" name="Footer Placeholder 3">
            <a:extLst>
              <a:ext uri="{FF2B5EF4-FFF2-40B4-BE49-F238E27FC236}">
                <a16:creationId xmlns:a16="http://schemas.microsoft.com/office/drawing/2014/main" id="{6E38E412-870B-42B2-B3C6-C46594B6F3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0537980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Style</a:t>
            </a:r>
            <a:endParaRPr lang="en-US"/>
          </a:p>
        </p:txBody>
      </p:sp>
      <p:sp>
        <p:nvSpPr>
          <p:cNvPr id="7" name="Content Placeholder 6">
            <a:extLst>
              <a:ext uri="{FF2B5EF4-FFF2-40B4-BE49-F238E27FC236}">
                <a16:creationId xmlns:a16="http://schemas.microsoft.com/office/drawing/2014/main" id="{92F08A39-4EF4-4327-A60D-176D2A91B832}"/>
              </a:ext>
            </a:extLst>
          </p:cNvPr>
          <p:cNvSpPr>
            <a:spLocks noGrp="1"/>
          </p:cNvSpPr>
          <p:nvPr>
            <p:ph sz="half" idx="1"/>
          </p:nvPr>
        </p:nvSpPr>
        <p:spPr/>
        <p:txBody>
          <a:bodyPr vert="horz" lIns="91440" tIns="45720" rIns="91440" bIns="45720" rtlCol="0" anchor="t">
            <a:normAutofit/>
          </a:bodyPr>
          <a:lstStyle/>
          <a:p>
            <a:r>
              <a:rPr lang="en-US">
                <a:ea typeface="Roboto"/>
              </a:rPr>
              <a:t>Simple language with links to more guidance</a:t>
            </a:r>
          </a:p>
          <a:p>
            <a:endParaRPr lang="en-US">
              <a:ea typeface="Roboto"/>
            </a:endParaRPr>
          </a:p>
          <a:p>
            <a:endParaRPr lang="en-US">
              <a:ea typeface="Roboto"/>
            </a:endParaRPr>
          </a:p>
        </p:txBody>
      </p:sp>
      <p:sp>
        <p:nvSpPr>
          <p:cNvPr id="9" name="Content Placeholder 8">
            <a:extLst>
              <a:ext uri="{FF2B5EF4-FFF2-40B4-BE49-F238E27FC236}">
                <a16:creationId xmlns:a16="http://schemas.microsoft.com/office/drawing/2014/main" id="{F5B660C3-30D4-4C14-AB64-31FDF114227A}"/>
              </a:ext>
            </a:extLst>
          </p:cNvPr>
          <p:cNvSpPr>
            <a:spLocks noGrp="1"/>
          </p:cNvSpPr>
          <p:nvPr>
            <p:ph sz="half" idx="2"/>
          </p:nvPr>
        </p:nvSpPr>
        <p:spPr>
          <a:xfrm>
            <a:off x="5754635" y="1500809"/>
            <a:ext cx="6208764" cy="4681330"/>
          </a:xfrm>
        </p:spPr>
        <p:txBody>
          <a:bodyPr vert="horz" lIns="91440" tIns="45720" rIns="91440" bIns="45720" rtlCol="0" anchor="t">
            <a:normAutofit fontScale="85000" lnSpcReduction="20000"/>
          </a:bodyPr>
          <a:lstStyle/>
          <a:p>
            <a:pPr marL="0" indent="0">
              <a:lnSpc>
                <a:spcPct val="90000"/>
              </a:lnSpc>
              <a:buNone/>
            </a:pPr>
            <a:r>
              <a:rPr lang="en-US" sz="4600" b="1">
                <a:ea typeface="Roboto"/>
              </a:rPr>
              <a:t>An example:</a:t>
            </a:r>
            <a:endParaRPr lang="en-US"/>
          </a:p>
          <a:p>
            <a:pPr marL="0" indent="0">
              <a:lnSpc>
                <a:spcPct val="110000"/>
              </a:lnSpc>
              <a:spcBef>
                <a:spcPts val="1500"/>
              </a:spcBef>
              <a:buNone/>
            </a:pPr>
            <a:r>
              <a:rPr lang="en-US" sz="2900">
                <a:latin typeface="Calibri Light"/>
                <a:ea typeface="+mn-lt"/>
                <a:cs typeface="+mn-lt"/>
              </a:rPr>
              <a:t>Documents which are prepared for institutional use such as meeting and committee papers, reports, guides, manuals etc. </a:t>
            </a:r>
            <a:r>
              <a:rPr lang="en-US" sz="2900" b="1" u="sng">
                <a:latin typeface="Calibri"/>
                <a:ea typeface="+mn-lt"/>
                <a:cs typeface="+mn-lt"/>
              </a:rPr>
              <a:t>must be</a:t>
            </a:r>
            <a:r>
              <a:rPr lang="en-US" sz="2900" b="1">
                <a:latin typeface="Calibri Light"/>
                <a:ea typeface="+mn-lt"/>
                <a:cs typeface="+mn-lt"/>
              </a:rPr>
              <a:t> </a:t>
            </a:r>
            <a:r>
              <a:rPr lang="en-US" sz="2900">
                <a:latin typeface="Calibri Light"/>
                <a:ea typeface="+mn-lt"/>
                <a:cs typeface="+mn-lt"/>
              </a:rPr>
              <a:t>prepared using the guidance on structuring and formatting documents.</a:t>
            </a:r>
          </a:p>
          <a:p>
            <a:pPr>
              <a:lnSpc>
                <a:spcPct val="110000"/>
              </a:lnSpc>
              <a:spcBef>
                <a:spcPts val="1500"/>
              </a:spcBef>
              <a:buFont typeface="Wingdings" panose="020B0604020202020204" pitchFamily="34" charset="0"/>
              <a:buChar char="Ø"/>
            </a:pPr>
            <a:r>
              <a:rPr lang="en-US" sz="2600" u="sng">
                <a:latin typeface="Calibri Light"/>
                <a:ea typeface="+mn-lt"/>
                <a:cs typeface="+mn-lt"/>
                <a:hlinkClick r:id="rId2"/>
              </a:rPr>
              <a:t> Creating Accessible Documents guidance</a:t>
            </a:r>
            <a:r>
              <a:rPr lang="en-US" sz="2600">
                <a:latin typeface="Calibri Light"/>
                <a:ea typeface="+mn-lt"/>
                <a:cs typeface="+mn-lt"/>
                <a:hlinkClick r:id="rId2"/>
              </a:rPr>
              <a:t>. </a:t>
            </a:r>
            <a:endParaRPr lang="en-US" sz="2600">
              <a:latin typeface="Calibri Light"/>
              <a:ea typeface="+mn-lt"/>
              <a:cs typeface="+mn-lt"/>
            </a:endParaRPr>
          </a:p>
          <a:p>
            <a:pPr marL="0" indent="0">
              <a:lnSpc>
                <a:spcPct val="110000"/>
              </a:lnSpc>
              <a:spcBef>
                <a:spcPts val="1500"/>
              </a:spcBef>
              <a:buNone/>
            </a:pPr>
            <a:r>
              <a:rPr lang="en-US" sz="2900">
                <a:latin typeface="Calibri Light"/>
                <a:ea typeface="+mn-lt"/>
                <a:cs typeface="+mn-lt"/>
              </a:rPr>
              <a:t>Staff </a:t>
            </a:r>
            <a:r>
              <a:rPr lang="en-US" sz="2900" b="1" u="sng">
                <a:latin typeface="Calibri"/>
                <a:ea typeface="+mn-lt"/>
                <a:cs typeface="+mn-lt"/>
              </a:rPr>
              <a:t>should</a:t>
            </a:r>
            <a:r>
              <a:rPr lang="en-US" sz="2900" b="1">
                <a:latin typeface="Calibri"/>
                <a:ea typeface="+mn-lt"/>
                <a:cs typeface="+mn-lt"/>
              </a:rPr>
              <a:t> </a:t>
            </a:r>
            <a:r>
              <a:rPr lang="en-US" sz="2900">
                <a:latin typeface="Calibri Light"/>
                <a:ea typeface="+mn-lt"/>
                <a:cs typeface="+mn-lt"/>
              </a:rPr>
              <a:t>use the Microsoft Office accessibility checker to check the accessibility of Word, Excel and PowerPoint files and take action to address any problems.</a:t>
            </a:r>
          </a:p>
          <a:p>
            <a:pPr marL="0" indent="0">
              <a:buNone/>
            </a:pPr>
            <a:endParaRPr lang="en-US" sz="34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fld id="{51AC9CB8-E4A1-4C80-A0FE-41AB03406E23}" type="slidenum">
              <a:rPr lang="en-GB" smtClean="0"/>
              <a:pPr/>
              <a:t>46</a:t>
            </a:fld>
            <a:endParaRPr lang="en-GB"/>
          </a:p>
        </p:txBody>
      </p:sp>
      <p:sp>
        <p:nvSpPr>
          <p:cNvPr id="3" name="Footer Placeholder 2">
            <a:extLst>
              <a:ext uri="{FF2B5EF4-FFF2-40B4-BE49-F238E27FC236}">
                <a16:creationId xmlns:a16="http://schemas.microsoft.com/office/drawing/2014/main" id="{703D0D3C-2E9D-47CD-9B8C-59ED2F1060B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479540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The policy requires</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190500" y="1720897"/>
            <a:ext cx="6508172" cy="4437996"/>
          </a:xfrm>
        </p:spPr>
        <p:txBody>
          <a:bodyPr vert="horz" lIns="91440" tIns="45720" rIns="91440" bIns="45720" rtlCol="0" anchor="t">
            <a:noAutofit/>
          </a:bodyPr>
          <a:lstStyle/>
          <a:p>
            <a:r>
              <a:rPr lang="en-US" sz="2800">
                <a:solidFill>
                  <a:schemeClr val="bg1">
                    <a:alpha val="80000"/>
                  </a:schemeClr>
                </a:solidFill>
                <a:ea typeface="+mn-lt"/>
                <a:cs typeface="+mn-lt"/>
              </a:rPr>
              <a:t>Compliance with WCAG 2.1AA</a:t>
            </a:r>
          </a:p>
          <a:p>
            <a:r>
              <a:rPr lang="en-US" sz="2800">
                <a:solidFill>
                  <a:schemeClr val="bg1">
                    <a:alpha val="80000"/>
                  </a:schemeClr>
                </a:solidFill>
                <a:ea typeface="+mn-lt"/>
                <a:cs typeface="+mn-lt"/>
              </a:rPr>
              <a:t>Evidence of product compliance from supplier</a:t>
            </a:r>
          </a:p>
          <a:p>
            <a:r>
              <a:rPr lang="en-US" sz="2800">
                <a:solidFill>
                  <a:schemeClr val="bg1">
                    <a:alpha val="80000"/>
                  </a:schemeClr>
                </a:solidFill>
                <a:ea typeface="+mn-lt"/>
                <a:cs typeface="+mn-lt"/>
              </a:rPr>
              <a:t>Evidence of supplier commitment – exception reports if this isn’t possible</a:t>
            </a:r>
          </a:p>
          <a:p>
            <a:r>
              <a:rPr lang="en-US" sz="2800">
                <a:solidFill>
                  <a:schemeClr val="bg1">
                    <a:alpha val="80000"/>
                  </a:schemeClr>
                </a:solidFill>
                <a:ea typeface="+mn-lt"/>
                <a:cs typeface="+mn-lt"/>
              </a:rPr>
              <a:t>Testing of products</a:t>
            </a:r>
          </a:p>
          <a:p>
            <a:r>
              <a:rPr lang="en-US" sz="2800">
                <a:solidFill>
                  <a:schemeClr val="bg1">
                    <a:alpha val="80000"/>
                  </a:schemeClr>
                </a:solidFill>
                <a:ea typeface="+mn-lt"/>
                <a:cs typeface="+mn-lt"/>
              </a:rPr>
              <a:t>Accessibility statements for products &amp; services</a:t>
            </a:r>
          </a:p>
          <a:p>
            <a:endParaRPr lang="en-US" sz="2800">
              <a:ea typeface="+mn-lt"/>
              <a:cs typeface="+mn-lt"/>
            </a:endParaRPr>
          </a:p>
          <a:p>
            <a:pPr marL="0" indent="0">
              <a:buNone/>
            </a:pPr>
            <a:endParaRPr lang="en-US" sz="2800">
              <a:solidFill>
                <a:schemeClr val="bg1">
                  <a:alpha val="80000"/>
                </a:schemeClr>
              </a:solidFill>
              <a:ea typeface="+mn-lt"/>
              <a:cs typeface="+mn-lt"/>
            </a:endParaRP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fld id="{51AC9CB8-E4A1-4C80-A0FE-41AB03406E23}" type="slidenum">
              <a:rPr lang="en-GB" smtClean="0"/>
              <a:pPr/>
              <a:t>47</a:t>
            </a:fld>
            <a:endParaRPr lang="en-GB"/>
          </a:p>
        </p:txBody>
      </p:sp>
      <p:pic>
        <p:nvPicPr>
          <p:cNvPr id="4" name="Picture 5" descr="Child writing 'I will follow the rules' on a blackboard">
            <a:extLst>
              <a:ext uri="{FF2B5EF4-FFF2-40B4-BE49-F238E27FC236}">
                <a16:creationId xmlns:a16="http://schemas.microsoft.com/office/drawing/2014/main" id="{8AB7F33D-700B-4734-BD6C-36629D624E5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70950" y="2159810"/>
            <a:ext cx="4242079" cy="2990556"/>
          </a:xfrm>
          <a:prstGeom prst="rect">
            <a:avLst/>
          </a:prstGeom>
        </p:spPr>
      </p:pic>
      <p:sp>
        <p:nvSpPr>
          <p:cNvPr id="6" name="TextBox 5">
            <a:extLst>
              <a:ext uri="{FF2B5EF4-FFF2-40B4-BE49-F238E27FC236}">
                <a16:creationId xmlns:a16="http://schemas.microsoft.com/office/drawing/2014/main" id="{57FF1443-E63E-424A-B34D-D062A96878CD}"/>
              </a:ext>
            </a:extLst>
          </p:cNvPr>
          <p:cNvSpPr txBox="1"/>
          <p:nvPr/>
        </p:nvSpPr>
        <p:spPr>
          <a:xfrm>
            <a:off x="10033279" y="5552936"/>
            <a:ext cx="2743200" cy="317500"/>
          </a:xfrm>
          <a:prstGeom prst="rect">
            <a:avLst/>
          </a:prstGeom>
        </p:spPr>
        <p:txBody>
          <a:bodyPr>
            <a:normAutofit fontScale="47500" lnSpcReduction="20000"/>
          </a:bodyPr>
          <a:lstStyle/>
          <a:p>
            <a:r>
              <a:rPr lang="en-US">
                <a:hlinkClick r:id="rId3"/>
              </a:rPr>
              <a:t>This Photo</a:t>
            </a:r>
            <a:r>
              <a:rPr lang="en-US"/>
              <a:t> by Unknown author is licensed under </a:t>
            </a:r>
            <a:r>
              <a:rPr lang="en-US">
                <a:hlinkClick r:id="rId4"/>
              </a:rPr>
              <a:t>CC BY</a:t>
            </a:r>
            <a:r>
              <a:rPr lang="en-US"/>
              <a:t>.</a:t>
            </a:r>
          </a:p>
        </p:txBody>
      </p:sp>
      <p:sp>
        <p:nvSpPr>
          <p:cNvPr id="7" name="Footer Placeholder 6">
            <a:extLst>
              <a:ext uri="{FF2B5EF4-FFF2-40B4-BE49-F238E27FC236}">
                <a16:creationId xmlns:a16="http://schemas.microsoft.com/office/drawing/2014/main" id="{C53A9A83-FD9E-4A34-8FF9-84B053B3A0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63405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9" descr="Tightrope walker to denote balancing act">
            <a:extLst>
              <a:ext uri="{FF2B5EF4-FFF2-40B4-BE49-F238E27FC236}">
                <a16:creationId xmlns:a16="http://schemas.microsoft.com/office/drawing/2014/main" id="{FE68C6C4-1574-42FB-9890-7488A69828C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091" r="35364"/>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It's a balancing act...</a:t>
            </a: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8970819" y="6356350"/>
            <a:ext cx="2743200" cy="365125"/>
          </a:xfrm>
        </p:spPr>
        <p:txBody>
          <a:bodyPr vert="horz" lIns="91440" tIns="45720" rIns="91440" bIns="45720" rtlCol="0" anchor="ctr">
            <a:normAutofit/>
          </a:bodyPr>
          <a:lstStyle/>
          <a:p>
            <a:pPr>
              <a:spcAft>
                <a:spcPts val="600"/>
              </a:spcAft>
              <a:defRPr/>
            </a:pPr>
            <a:fld id="{51AC9CB8-E4A1-4C80-A0FE-41AB03406E23}" type="slidenum">
              <a:rPr lang="en-US">
                <a:solidFill>
                  <a:schemeClr val="tx1"/>
                </a:solidFill>
                <a:latin typeface="Calibri" panose="020F0502020204030204"/>
              </a:rPr>
              <a:pPr>
                <a:spcAft>
                  <a:spcPts val="600"/>
                </a:spcAft>
                <a:defRPr/>
              </a:pPr>
              <a:t>48</a:t>
            </a:fld>
            <a:endParaRPr lang="en-US">
              <a:solidFill>
                <a:schemeClr val="tx1"/>
              </a:solidFill>
              <a:latin typeface="Calibri" panose="020F0502020204030204"/>
            </a:endParaRPr>
          </a:p>
        </p:txBody>
      </p:sp>
      <p:sp>
        <p:nvSpPr>
          <p:cNvPr id="10" name="TextBox 9">
            <a:extLst>
              <a:ext uri="{FF2B5EF4-FFF2-40B4-BE49-F238E27FC236}">
                <a16:creationId xmlns:a16="http://schemas.microsoft.com/office/drawing/2014/main" id="{477AD9FA-8AE4-4F5D-A21F-5FD33F869287}"/>
              </a:ext>
            </a:extLst>
          </p:cNvPr>
          <p:cNvSpPr txBox="1"/>
          <p:nvPr/>
        </p:nvSpPr>
        <p:spPr>
          <a:xfrm>
            <a:off x="9793588" y="6657945"/>
            <a:ext cx="2398412"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
        <p:nvSpPr>
          <p:cNvPr id="3" name="Footer Placeholder 2">
            <a:extLst>
              <a:ext uri="{FF2B5EF4-FFF2-40B4-BE49-F238E27FC236}">
                <a16:creationId xmlns:a16="http://schemas.microsoft.com/office/drawing/2014/main" id="{5C8AAF2F-71A0-433B-9FD0-BBEE4482970A}"/>
              </a:ext>
            </a:extLst>
          </p:cNvPr>
          <p:cNvSpPr>
            <a:spLocks noGrp="1"/>
          </p:cNvSpPr>
          <p:nvPr>
            <p:ph type="ftr" sz="quarter" idx="3"/>
          </p:nvPr>
        </p:nvSpPr>
        <p:spPr/>
        <p:txBody>
          <a:bodyPr/>
          <a:lstStyle/>
          <a:p>
            <a:r>
              <a:rPr lang="en-GB">
                <a:solidFill>
                  <a:schemeClr val="bg2"/>
                </a:solidFill>
              </a:rPr>
              <a:t>https://go.soton.ac.uk/ucisa</a:t>
            </a:r>
          </a:p>
        </p:txBody>
      </p:sp>
    </p:spTree>
    <p:extLst>
      <p:ext uri="{BB962C8B-B14F-4D97-AF65-F5344CB8AC3E}">
        <p14:creationId xmlns:p14="http://schemas.microsoft.com/office/powerpoint/2010/main" val="3548347610"/>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3A45-B3FE-4C7B-8EA8-D779583F71A0}"/>
              </a:ext>
            </a:extLst>
          </p:cNvPr>
          <p:cNvSpPr>
            <a:spLocks noGrp="1"/>
          </p:cNvSpPr>
          <p:nvPr>
            <p:ph type="title"/>
          </p:nvPr>
        </p:nvSpPr>
        <p:spPr/>
        <p:txBody>
          <a:bodyPr/>
          <a:lstStyle/>
          <a:p>
            <a:r>
              <a:rPr lang="en-US">
                <a:ea typeface="Roboto"/>
              </a:rPr>
              <a:t>Roles and responsibilities</a:t>
            </a:r>
            <a:endParaRPr lang="en-US"/>
          </a:p>
        </p:txBody>
      </p:sp>
      <p:graphicFrame>
        <p:nvGraphicFramePr>
          <p:cNvPr id="7" name="Content Placeholder 6">
            <a:extLst>
              <a:ext uri="{FF2B5EF4-FFF2-40B4-BE49-F238E27FC236}">
                <a16:creationId xmlns:a16="http://schemas.microsoft.com/office/drawing/2014/main" id="{699336DE-08EE-4325-95B3-068F6573AE22}"/>
              </a:ext>
            </a:extLst>
          </p:cNvPr>
          <p:cNvGraphicFramePr>
            <a:graphicFrameLocks noGrp="1"/>
          </p:cNvGraphicFramePr>
          <p:nvPr>
            <p:ph idx="1"/>
            <p:extLst>
              <p:ext uri="{D42A27DB-BD31-4B8C-83A1-F6EECF244321}">
                <p14:modId xmlns:p14="http://schemas.microsoft.com/office/powerpoint/2010/main" val="732802507"/>
              </p:ext>
            </p:extLst>
          </p:nvPr>
        </p:nvGraphicFramePr>
        <p:xfrm>
          <a:off x="663222" y="2215444"/>
          <a:ext cx="10686290" cy="3299761"/>
        </p:xfrm>
        <a:graphic>
          <a:graphicData uri="http://schemas.openxmlformats.org/drawingml/2006/table">
            <a:tbl>
              <a:tblPr firstRow="1" bandRow="1">
                <a:tableStyleId>{073A0DAA-6AF3-43AB-8588-CEC1D06C72B9}</a:tableStyleId>
              </a:tblPr>
              <a:tblGrid>
                <a:gridCol w="4910666">
                  <a:extLst>
                    <a:ext uri="{9D8B030D-6E8A-4147-A177-3AD203B41FA5}">
                      <a16:colId xmlns:a16="http://schemas.microsoft.com/office/drawing/2014/main" val="3572609381"/>
                    </a:ext>
                  </a:extLst>
                </a:gridCol>
                <a:gridCol w="2702153">
                  <a:extLst>
                    <a:ext uri="{9D8B030D-6E8A-4147-A177-3AD203B41FA5}">
                      <a16:colId xmlns:a16="http://schemas.microsoft.com/office/drawing/2014/main" val="3572883905"/>
                    </a:ext>
                  </a:extLst>
                </a:gridCol>
                <a:gridCol w="3073471">
                  <a:extLst>
                    <a:ext uri="{9D8B030D-6E8A-4147-A177-3AD203B41FA5}">
                      <a16:colId xmlns:a16="http://schemas.microsoft.com/office/drawing/2014/main" val="421918886"/>
                    </a:ext>
                  </a:extLst>
                </a:gridCol>
              </a:tblGrid>
              <a:tr h="660985">
                <a:tc>
                  <a:txBody>
                    <a:bodyPr/>
                    <a:lstStyle/>
                    <a:p>
                      <a:pPr marL="0" fontAlgn="t">
                        <a:spcBef>
                          <a:spcPts val="0"/>
                        </a:spcBef>
                        <a:spcAft>
                          <a:spcPts val="0"/>
                        </a:spcAft>
                      </a:pPr>
                      <a:r>
                        <a:rPr lang="en-US" sz="2400">
                          <a:effectLst/>
                        </a:rPr>
                        <a:t>Type of digital asset</a:t>
                      </a:r>
                      <a:endParaRPr lang="en-US" sz="1800">
                        <a:effectLst/>
                      </a:endParaRPr>
                    </a:p>
                  </a:txBody>
                  <a:tcPr/>
                </a:tc>
                <a:tc>
                  <a:txBody>
                    <a:bodyPr/>
                    <a:lstStyle/>
                    <a:p>
                      <a:pPr marL="0" fontAlgn="t">
                        <a:spcBef>
                          <a:spcPts val="0"/>
                        </a:spcBef>
                        <a:spcAft>
                          <a:spcPts val="0"/>
                        </a:spcAft>
                      </a:pPr>
                      <a:r>
                        <a:rPr lang="en-US" sz="2400">
                          <a:effectLst/>
                        </a:rPr>
                        <a:t>Responsible</a:t>
                      </a:r>
                      <a:endParaRPr lang="en-US" sz="1800">
                        <a:effectLst/>
                      </a:endParaRPr>
                    </a:p>
                  </a:txBody>
                  <a:tcPr/>
                </a:tc>
                <a:tc>
                  <a:txBody>
                    <a:bodyPr/>
                    <a:lstStyle/>
                    <a:p>
                      <a:pPr marL="0" fontAlgn="t">
                        <a:spcBef>
                          <a:spcPts val="0"/>
                        </a:spcBef>
                        <a:spcAft>
                          <a:spcPts val="0"/>
                        </a:spcAft>
                      </a:pPr>
                      <a:r>
                        <a:rPr lang="en-US" sz="2400">
                          <a:effectLst/>
                        </a:rPr>
                        <a:t>Accountable</a:t>
                      </a:r>
                      <a:endParaRPr lang="en-US" sz="1800">
                        <a:effectLst/>
                      </a:endParaRPr>
                    </a:p>
                  </a:txBody>
                  <a:tcPr/>
                </a:tc>
                <a:extLst>
                  <a:ext uri="{0D108BD9-81ED-4DB2-BD59-A6C34878D82A}">
                    <a16:rowId xmlns:a16="http://schemas.microsoft.com/office/drawing/2014/main" val="2458299254"/>
                  </a:ext>
                </a:extLst>
              </a:tr>
              <a:tr h="776111">
                <a:tc>
                  <a:txBody>
                    <a:bodyPr/>
                    <a:lstStyle/>
                    <a:p>
                      <a:pPr marL="0" fontAlgn="t">
                        <a:spcBef>
                          <a:spcPts val="0"/>
                        </a:spcBef>
                        <a:spcAft>
                          <a:spcPts val="0"/>
                        </a:spcAft>
                      </a:pPr>
                      <a:r>
                        <a:rPr lang="en-US" sz="2000">
                          <a:effectLst/>
                        </a:rPr>
                        <a:t>General content</a:t>
                      </a:r>
                    </a:p>
                  </a:txBody>
                  <a:tcPr/>
                </a:tc>
                <a:tc>
                  <a:txBody>
                    <a:bodyPr/>
                    <a:lstStyle/>
                    <a:p>
                      <a:pPr marL="0" fontAlgn="t">
                        <a:spcBef>
                          <a:spcPts val="0"/>
                        </a:spcBef>
                        <a:spcAft>
                          <a:spcPts val="0"/>
                        </a:spcAft>
                      </a:pPr>
                      <a:r>
                        <a:rPr lang="en-US" sz="2000">
                          <a:effectLst/>
                        </a:rPr>
                        <a:t>Individual staff</a:t>
                      </a:r>
                    </a:p>
                  </a:txBody>
                  <a:tcPr/>
                </a:tc>
                <a:tc>
                  <a:txBody>
                    <a:bodyPr/>
                    <a:lstStyle/>
                    <a:p>
                      <a:pPr marL="0" fontAlgn="t">
                        <a:spcBef>
                          <a:spcPts val="0"/>
                        </a:spcBef>
                        <a:spcAft>
                          <a:spcPts val="0"/>
                        </a:spcAft>
                      </a:pPr>
                      <a:endParaRPr lang="en-US" sz="1600">
                        <a:effectLst/>
                      </a:endParaRPr>
                    </a:p>
                  </a:txBody>
                  <a:tcPr/>
                </a:tc>
                <a:extLst>
                  <a:ext uri="{0D108BD9-81ED-4DB2-BD59-A6C34878D82A}">
                    <a16:rowId xmlns:a16="http://schemas.microsoft.com/office/drawing/2014/main" val="4041005504"/>
                  </a:ext>
                </a:extLst>
              </a:tr>
              <a:tr h="846666">
                <a:tc>
                  <a:txBody>
                    <a:bodyPr/>
                    <a:lstStyle/>
                    <a:p>
                      <a:pPr marL="0" fontAlgn="t">
                        <a:spcBef>
                          <a:spcPts val="0"/>
                        </a:spcBef>
                        <a:spcAft>
                          <a:spcPts val="0"/>
                        </a:spcAft>
                      </a:pPr>
                      <a:r>
                        <a:rPr lang="en-US" sz="2000">
                          <a:effectLst/>
                        </a:rPr>
                        <a:t>Procured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Commercial Director</a:t>
                      </a:r>
                    </a:p>
                  </a:txBody>
                  <a:tcPr/>
                </a:tc>
                <a:extLst>
                  <a:ext uri="{0D108BD9-81ED-4DB2-BD59-A6C34878D82A}">
                    <a16:rowId xmlns:a16="http://schemas.microsoft.com/office/drawing/2014/main" val="628511974"/>
                  </a:ext>
                </a:extLst>
              </a:tr>
              <a:tr h="1015999">
                <a:tc>
                  <a:txBody>
                    <a:bodyPr/>
                    <a:lstStyle/>
                    <a:p>
                      <a:pPr marL="0" fontAlgn="t">
                        <a:spcBef>
                          <a:spcPts val="0"/>
                        </a:spcBef>
                        <a:spcAft>
                          <a:spcPts val="0"/>
                        </a:spcAft>
                      </a:pPr>
                      <a:r>
                        <a:rPr lang="en-US" sz="2000">
                          <a:effectLst/>
                        </a:rPr>
                        <a:t>In-house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CIO</a:t>
                      </a:r>
                    </a:p>
                  </a:txBody>
                  <a:tcPr/>
                </a:tc>
                <a:extLst>
                  <a:ext uri="{0D108BD9-81ED-4DB2-BD59-A6C34878D82A}">
                    <a16:rowId xmlns:a16="http://schemas.microsoft.com/office/drawing/2014/main" val="779114825"/>
                  </a:ext>
                </a:extLst>
              </a:tr>
            </a:tbl>
          </a:graphicData>
        </a:graphic>
      </p:graphicFrame>
      <p:sp>
        <p:nvSpPr>
          <p:cNvPr id="5" name="Slide Number Placeholder 4">
            <a:extLst>
              <a:ext uri="{FF2B5EF4-FFF2-40B4-BE49-F238E27FC236}">
                <a16:creationId xmlns:a16="http://schemas.microsoft.com/office/drawing/2014/main" id="{DA875084-D274-4A56-A96F-FC1E4D0D35E3}"/>
              </a:ext>
            </a:extLst>
          </p:cNvPr>
          <p:cNvSpPr>
            <a:spLocks noGrp="1"/>
          </p:cNvSpPr>
          <p:nvPr>
            <p:ph type="sldNum" sz="quarter" idx="4"/>
          </p:nvPr>
        </p:nvSpPr>
        <p:spPr/>
        <p:txBody>
          <a:bodyPr/>
          <a:lstStyle/>
          <a:p>
            <a:fld id="{51AC9CB8-E4A1-4C80-A0FE-41AB03406E23}" type="slidenum">
              <a:rPr lang="en-GB" smtClean="0"/>
              <a:pPr/>
              <a:t>49</a:t>
            </a:fld>
            <a:endParaRPr lang="en-GB"/>
          </a:p>
        </p:txBody>
      </p:sp>
      <p:sp>
        <p:nvSpPr>
          <p:cNvPr id="3" name="Footer Placeholder 2">
            <a:extLst>
              <a:ext uri="{FF2B5EF4-FFF2-40B4-BE49-F238E27FC236}">
                <a16:creationId xmlns:a16="http://schemas.microsoft.com/office/drawing/2014/main" id="{02A94A4C-6F01-4C99-97DA-1B01355841F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81832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EA23-03C7-4D28-B8B1-3DD4A0553BB7}"/>
              </a:ext>
            </a:extLst>
          </p:cNvPr>
          <p:cNvSpPr>
            <a:spLocks noGrp="1"/>
          </p:cNvSpPr>
          <p:nvPr>
            <p:ph type="title"/>
          </p:nvPr>
        </p:nvSpPr>
        <p:spPr/>
        <p:txBody>
          <a:bodyPr/>
          <a:lstStyle/>
          <a:p>
            <a:r>
              <a:rPr lang="en-GB"/>
              <a:t>Two polls ready to answer</a:t>
            </a:r>
          </a:p>
        </p:txBody>
      </p:sp>
      <p:sp>
        <p:nvSpPr>
          <p:cNvPr id="5" name="Content Placeholder 4">
            <a:extLst>
              <a:ext uri="{FF2B5EF4-FFF2-40B4-BE49-F238E27FC236}">
                <a16:creationId xmlns:a16="http://schemas.microsoft.com/office/drawing/2014/main" id="{9676FE95-F93A-40E8-892A-C899770D3256}"/>
              </a:ext>
            </a:extLst>
          </p:cNvPr>
          <p:cNvSpPr>
            <a:spLocks noGrp="1"/>
          </p:cNvSpPr>
          <p:nvPr>
            <p:ph sz="half" idx="1"/>
          </p:nvPr>
        </p:nvSpPr>
        <p:spPr/>
        <p:txBody>
          <a:bodyPr>
            <a:normAutofit fontScale="70000" lnSpcReduction="20000"/>
          </a:bodyPr>
          <a:lstStyle/>
          <a:p>
            <a:pPr marL="0" indent="0">
              <a:lnSpc>
                <a:spcPct val="120000"/>
              </a:lnSpc>
              <a:buNone/>
            </a:pPr>
            <a:r>
              <a:rPr lang="en-GB"/>
              <a:t>Does your IT department have an IT accessibility policy?</a:t>
            </a:r>
          </a:p>
          <a:p>
            <a:pPr marL="0" indent="0">
              <a:lnSpc>
                <a:spcPct val="120000"/>
              </a:lnSpc>
              <a:buNone/>
            </a:pPr>
            <a:endParaRPr lang="en-GB"/>
          </a:p>
          <a:p>
            <a:pPr>
              <a:lnSpc>
                <a:spcPct val="120000"/>
              </a:lnSpc>
              <a:buFont typeface="Wingdings" panose="05000000000000000000" pitchFamily="2" charset="2"/>
              <a:buChar char="q"/>
            </a:pPr>
            <a:r>
              <a:rPr lang="en-GB"/>
              <a:t>Don’t know.</a:t>
            </a:r>
          </a:p>
          <a:p>
            <a:pPr>
              <a:lnSpc>
                <a:spcPct val="120000"/>
              </a:lnSpc>
              <a:buFont typeface="Wingdings" panose="05000000000000000000" pitchFamily="2" charset="2"/>
              <a:buChar char="q"/>
            </a:pPr>
            <a:r>
              <a:rPr lang="en-GB"/>
              <a:t>No, and no plans to create one.</a:t>
            </a:r>
          </a:p>
          <a:p>
            <a:pPr>
              <a:lnSpc>
                <a:spcPct val="120000"/>
              </a:lnSpc>
              <a:buFont typeface="Wingdings" panose="05000000000000000000" pitchFamily="2" charset="2"/>
              <a:buChar char="q"/>
            </a:pPr>
            <a:r>
              <a:rPr lang="en-GB"/>
              <a:t>No, but we are starting to consider it.</a:t>
            </a:r>
          </a:p>
          <a:p>
            <a:pPr>
              <a:lnSpc>
                <a:spcPct val="120000"/>
              </a:lnSpc>
              <a:buFont typeface="Wingdings" panose="05000000000000000000" pitchFamily="2" charset="2"/>
              <a:buChar char="q"/>
            </a:pPr>
            <a:r>
              <a:rPr lang="en-GB"/>
              <a:t>Yes, but it has not been approved.</a:t>
            </a:r>
          </a:p>
          <a:p>
            <a:pPr>
              <a:lnSpc>
                <a:spcPct val="120000"/>
              </a:lnSpc>
              <a:buFont typeface="Wingdings" panose="05000000000000000000" pitchFamily="2" charset="2"/>
              <a:buChar char="q"/>
            </a:pPr>
            <a:r>
              <a:rPr lang="en-GB"/>
              <a:t>Yes, and it has been approved.</a:t>
            </a:r>
          </a:p>
          <a:p>
            <a:pPr>
              <a:lnSpc>
                <a:spcPct val="120000"/>
              </a:lnSpc>
            </a:pPr>
            <a:endParaRPr lang="en-GB"/>
          </a:p>
        </p:txBody>
      </p:sp>
      <p:sp>
        <p:nvSpPr>
          <p:cNvPr id="6" name="Content Placeholder 5">
            <a:extLst>
              <a:ext uri="{FF2B5EF4-FFF2-40B4-BE49-F238E27FC236}">
                <a16:creationId xmlns:a16="http://schemas.microsoft.com/office/drawing/2014/main" id="{78AF9500-9ABA-4111-AC4B-7971C9D652C2}"/>
              </a:ext>
            </a:extLst>
          </p:cNvPr>
          <p:cNvSpPr>
            <a:spLocks noGrp="1"/>
          </p:cNvSpPr>
          <p:nvPr>
            <p:ph sz="half" idx="2"/>
          </p:nvPr>
        </p:nvSpPr>
        <p:spPr/>
        <p:txBody>
          <a:bodyPr>
            <a:normAutofit/>
          </a:bodyPr>
          <a:lstStyle/>
          <a:p>
            <a:pPr marL="0" indent="0">
              <a:buNone/>
            </a:pPr>
            <a:r>
              <a:rPr lang="en-GB" sz="2500"/>
              <a:t>Does your IT department have an accessibility testing process?</a:t>
            </a:r>
          </a:p>
          <a:p>
            <a:pPr marL="0" indent="0">
              <a:buNone/>
            </a:pPr>
            <a:endParaRPr lang="en-GB" sz="2500"/>
          </a:p>
          <a:p>
            <a:pPr>
              <a:buFont typeface="Wingdings" panose="05000000000000000000" pitchFamily="2" charset="2"/>
              <a:buChar char="q"/>
            </a:pPr>
            <a:r>
              <a:rPr lang="en-GB" sz="2500"/>
              <a:t>Don’t know.</a:t>
            </a:r>
          </a:p>
          <a:p>
            <a:pPr>
              <a:buFont typeface="Wingdings" panose="05000000000000000000" pitchFamily="2" charset="2"/>
              <a:buChar char="q"/>
            </a:pPr>
            <a:r>
              <a:rPr lang="en-GB" sz="2500"/>
              <a:t>No.</a:t>
            </a:r>
          </a:p>
          <a:p>
            <a:pPr>
              <a:buFont typeface="Wingdings" panose="05000000000000000000" pitchFamily="2" charset="2"/>
              <a:buChar char="q"/>
            </a:pPr>
            <a:r>
              <a:rPr lang="en-GB" sz="2500"/>
              <a:t>Some accessibility testing is done informally.</a:t>
            </a:r>
          </a:p>
          <a:p>
            <a:pPr>
              <a:buFont typeface="Wingdings" panose="05000000000000000000" pitchFamily="2" charset="2"/>
              <a:buChar char="q"/>
            </a:pPr>
            <a:r>
              <a:rPr lang="en-GB" sz="2500"/>
              <a:t>Yes, we have a formal accessibility testing process.</a:t>
            </a:r>
          </a:p>
          <a:p>
            <a:pPr>
              <a:buFont typeface="Wingdings" panose="05000000000000000000" pitchFamily="2" charset="2"/>
              <a:buChar char="q"/>
            </a:pPr>
            <a:endParaRPr lang="en-GB" sz="2500"/>
          </a:p>
        </p:txBody>
      </p:sp>
      <p:sp>
        <p:nvSpPr>
          <p:cNvPr id="4" name="Slide Number Placeholder 3">
            <a:extLst>
              <a:ext uri="{FF2B5EF4-FFF2-40B4-BE49-F238E27FC236}">
                <a16:creationId xmlns:a16="http://schemas.microsoft.com/office/drawing/2014/main" id="{87CF84E6-0A53-4F6B-85A5-D478E647C86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a:t>
            </a:fld>
            <a:endParaRPr lang="en-GB"/>
          </a:p>
        </p:txBody>
      </p:sp>
      <p:sp>
        <p:nvSpPr>
          <p:cNvPr id="3" name="Footer Placeholder 2">
            <a:extLst>
              <a:ext uri="{FF2B5EF4-FFF2-40B4-BE49-F238E27FC236}">
                <a16:creationId xmlns:a16="http://schemas.microsoft.com/office/drawing/2014/main" id="{AAABA9E6-1514-4D31-9300-31936DC3B7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80082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kern="1200">
                <a:solidFill>
                  <a:schemeClr val="tx1"/>
                </a:solidFill>
                <a:latin typeface="+mj-lt"/>
                <a:ea typeface="+mj-ea"/>
                <a:cs typeface="+mj-cs"/>
              </a:rPr>
              <a:t>Budget and resources</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a:spcAft>
                <a:spcPts val="600"/>
              </a:spcAft>
            </a:pPr>
            <a:fld id="{51AC9CB8-E4A1-4C80-A0FE-41AB03406E23}" type="slidenum">
              <a:rPr lang="en-US" smtClean="0">
                <a:solidFill>
                  <a:schemeClr val="tx1">
                    <a:tint val="75000"/>
                  </a:schemeClr>
                </a:solidFill>
              </a:rPr>
              <a:pPr>
                <a:spcAft>
                  <a:spcPts val="600"/>
                </a:spcAft>
              </a:pPr>
              <a:t>50</a:t>
            </a:fld>
            <a:endParaRPr lang="en-US">
              <a:solidFill>
                <a:schemeClr val="tx1">
                  <a:tint val="75000"/>
                </a:schemeClr>
              </a:solidFill>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72184"/>
            <a:ext cx="6153912" cy="4581144"/>
          </a:xfrm>
        </p:spPr>
        <p:txBody>
          <a:bodyPr vert="horz" lIns="91440" tIns="45720" rIns="91440" bIns="45720" rtlCol="0" anchor="t">
            <a:normAutofit/>
          </a:bodyPr>
          <a:lstStyle/>
          <a:p>
            <a:pPr marL="0" indent="0">
              <a:spcBef>
                <a:spcPts val="2100"/>
              </a:spcBef>
              <a:buNone/>
            </a:pPr>
            <a:r>
              <a:rPr lang="en-US" sz="2800">
                <a:solidFill>
                  <a:schemeClr val="tx1"/>
                </a:solidFill>
              </a:rPr>
              <a:t>Focused on teaching content</a:t>
            </a:r>
            <a:endParaRPr lang="en-US" sz="4000">
              <a:solidFill>
                <a:schemeClr val="tx1"/>
              </a:solidFill>
              <a:ea typeface="Roboto"/>
            </a:endParaRPr>
          </a:p>
          <a:p>
            <a:pPr>
              <a:spcBef>
                <a:spcPts val="2100"/>
              </a:spcBef>
            </a:pPr>
            <a:r>
              <a:rPr lang="en-US" sz="2400">
                <a:solidFill>
                  <a:schemeClr val="tx1"/>
                </a:solidFill>
              </a:rPr>
              <a:t>1 FTE to support specialist content (</a:t>
            </a:r>
            <a:r>
              <a:rPr lang="en-US" sz="2400" err="1">
                <a:solidFill>
                  <a:schemeClr val="tx1"/>
                </a:solidFill>
              </a:rPr>
              <a:t>maths</a:t>
            </a:r>
            <a:r>
              <a:rPr lang="en-US" sz="2400">
                <a:solidFill>
                  <a:schemeClr val="tx1"/>
                </a:solidFill>
              </a:rPr>
              <a:t>, specialist notation etc.)</a:t>
            </a:r>
            <a:endParaRPr lang="en-US" sz="2400">
              <a:solidFill>
                <a:schemeClr val="tx1"/>
              </a:solidFill>
              <a:ea typeface="Roboto"/>
            </a:endParaRPr>
          </a:p>
          <a:p>
            <a:pPr>
              <a:spcBef>
                <a:spcPts val="2100"/>
              </a:spcBef>
            </a:pPr>
            <a:r>
              <a:rPr lang="en-US" sz="2400">
                <a:solidFill>
                  <a:schemeClr val="tx1"/>
                </a:solidFill>
              </a:rPr>
              <a:t>1 FTE for more general support</a:t>
            </a:r>
            <a:endParaRPr lang="en-US" sz="2400">
              <a:solidFill>
                <a:schemeClr val="tx1"/>
              </a:solidFill>
              <a:ea typeface="Roboto"/>
            </a:endParaRPr>
          </a:p>
          <a:p>
            <a:pPr>
              <a:spcBef>
                <a:spcPts val="2100"/>
              </a:spcBef>
            </a:pPr>
            <a:r>
              <a:rPr lang="en-US" sz="2400">
                <a:solidFill>
                  <a:schemeClr val="tx1"/>
                </a:solidFill>
              </a:rPr>
              <a:t>3,000 hours of student time to tag images, correct transcripts, etc.</a:t>
            </a:r>
            <a:endParaRPr lang="en-US" sz="2400">
              <a:solidFill>
                <a:schemeClr val="tx1"/>
              </a:solidFill>
              <a:ea typeface="Roboto"/>
            </a:endParaRPr>
          </a:p>
          <a:p>
            <a:endParaRPr lang="en-US" sz="24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sp>
        <p:nvSpPr>
          <p:cNvPr id="4" name="Footer Placeholder 3">
            <a:extLst>
              <a:ext uri="{FF2B5EF4-FFF2-40B4-BE49-F238E27FC236}">
                <a16:creationId xmlns:a16="http://schemas.microsoft.com/office/drawing/2014/main" id="{91CC38D0-E8D4-4D71-B228-6FD490C1179B}"/>
              </a:ext>
            </a:extLst>
          </p:cNvPr>
          <p:cNvSpPr>
            <a:spLocks noGrp="1"/>
          </p:cNvSpPr>
          <p:nvPr>
            <p:ph type="ftr" sz="quarter" idx="3"/>
          </p:nvPr>
        </p:nvSpPr>
        <p:spPr/>
        <p:txBody>
          <a:bodyPr/>
          <a:lstStyle/>
          <a:p>
            <a:r>
              <a:rPr lang="en-GB">
                <a:solidFill>
                  <a:schemeClr val="tx1"/>
                </a:solidFill>
              </a:rPr>
              <a:t>https://go.soton.ac.uk/ucisa</a:t>
            </a:r>
          </a:p>
        </p:txBody>
      </p:sp>
    </p:spTree>
    <p:extLst>
      <p:ext uri="{BB962C8B-B14F-4D97-AF65-F5344CB8AC3E}">
        <p14:creationId xmlns:p14="http://schemas.microsoft.com/office/powerpoint/2010/main" val="299960957"/>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a:solidFill>
                  <a:schemeClr val="tx1"/>
                </a:solidFill>
              </a:rPr>
              <a:t>Getting </a:t>
            </a:r>
            <a:br>
              <a:rPr lang="en-US" sz="4800">
                <a:solidFill>
                  <a:schemeClr val="tx1"/>
                </a:solidFill>
              </a:rPr>
            </a:br>
            <a:r>
              <a:rPr lang="en-US" sz="4800">
                <a:solidFill>
                  <a:schemeClr val="tx1"/>
                </a:solidFill>
              </a:rPr>
              <a:t>sign-off</a:t>
            </a:r>
            <a:endParaRPr lang="en-US" sz="4000">
              <a:solidFill>
                <a:schemeClr val="tx1"/>
              </a:solidFill>
              <a:ea typeface="+mj-ea"/>
              <a:cs typeface="+mj-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a:spcAft>
                <a:spcPts val="600"/>
              </a:spcAft>
            </a:pPr>
            <a:fld id="{51AC9CB8-E4A1-4C80-A0FE-41AB03406E23}" type="slidenum">
              <a:rPr lang="en-US" smtClean="0">
                <a:solidFill>
                  <a:schemeClr val="tx1">
                    <a:tint val="75000"/>
                  </a:schemeClr>
                </a:solidFill>
              </a:rPr>
              <a:pPr>
                <a:spcAft>
                  <a:spcPts val="600"/>
                </a:spcAft>
              </a:pPr>
              <a:t>51</a:t>
            </a:fld>
            <a:endParaRPr lang="en-US">
              <a:solidFill>
                <a:schemeClr val="tx1">
                  <a:tint val="75000"/>
                </a:schemeClr>
              </a:solidFill>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88931"/>
            <a:ext cx="6379999" cy="4564397"/>
          </a:xfrm>
        </p:spPr>
        <p:txBody>
          <a:bodyPr vert="horz" lIns="91440" tIns="45720" rIns="91440" bIns="45720" rtlCol="0" anchor="t">
            <a:normAutofit/>
          </a:bodyPr>
          <a:lstStyle/>
          <a:p>
            <a:pPr marL="285750" indent="-514350">
              <a:spcBef>
                <a:spcPts val="2100"/>
              </a:spcBef>
              <a:buAutoNum type="arabicPeriod"/>
            </a:pPr>
            <a:r>
              <a:rPr lang="en-US" sz="2400">
                <a:solidFill>
                  <a:schemeClr val="tx1"/>
                </a:solidFill>
                <a:ea typeface="Roboto"/>
              </a:rPr>
              <a:t>Shared drafts with key stakeholders</a:t>
            </a:r>
          </a:p>
          <a:p>
            <a:pPr marL="514350" indent="-514350">
              <a:spcBef>
                <a:spcPts val="2100"/>
              </a:spcBef>
              <a:buAutoNum type="arabicPeriod"/>
            </a:pPr>
            <a:r>
              <a:rPr lang="en-US" sz="2400">
                <a:solidFill>
                  <a:schemeClr val="tx1"/>
                </a:solidFill>
              </a:rPr>
              <a:t>Equity, Diversity and Inclusion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Education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Academic Board</a:t>
            </a:r>
            <a:endParaRPr lang="en-US" sz="2400">
              <a:solidFill>
                <a:schemeClr val="tx1"/>
              </a:solidFill>
              <a:ea typeface="Roboto"/>
            </a:endParaRPr>
          </a:p>
          <a:p>
            <a:pPr marL="514350" indent="-514350">
              <a:buAutoNum type="arabicPeriod"/>
            </a:pPr>
            <a:endParaRPr lang="en-US" sz="28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sz="1600"/>
          </a:p>
        </p:txBody>
      </p:sp>
      <p:sp>
        <p:nvSpPr>
          <p:cNvPr id="4" name="Footer Placeholder 3">
            <a:extLst>
              <a:ext uri="{FF2B5EF4-FFF2-40B4-BE49-F238E27FC236}">
                <a16:creationId xmlns:a16="http://schemas.microsoft.com/office/drawing/2014/main" id="{2E51396B-AEF2-4CDE-A65F-2F5747CFA04A}"/>
              </a:ext>
            </a:extLst>
          </p:cNvPr>
          <p:cNvSpPr>
            <a:spLocks noGrp="1"/>
          </p:cNvSpPr>
          <p:nvPr>
            <p:ph type="ftr" sz="quarter" idx="3"/>
          </p:nvPr>
        </p:nvSpPr>
        <p:spPr/>
        <p:txBody>
          <a:bodyPr/>
          <a:lstStyle/>
          <a:p>
            <a:r>
              <a:rPr lang="en-GB">
                <a:solidFill>
                  <a:schemeClr val="tx1"/>
                </a:solidFill>
              </a:rPr>
              <a:t>https://go.soton.ac.uk/ucisa</a:t>
            </a:r>
          </a:p>
        </p:txBody>
      </p:sp>
      <p:pic>
        <p:nvPicPr>
          <p:cNvPr id="9" name="Picture 31" descr="A rubber stamp with the words 'approved' &#10;">
            <a:extLst>
              <a:ext uri="{FF2B5EF4-FFF2-40B4-BE49-F238E27FC236}">
                <a16:creationId xmlns:a16="http://schemas.microsoft.com/office/drawing/2014/main" id="{E9C35354-3911-480D-9FF7-61951318DD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4066" y="3332673"/>
            <a:ext cx="2882660" cy="2090468"/>
          </a:xfrm>
          <a:prstGeom prst="rect">
            <a:avLst/>
          </a:prstGeom>
        </p:spPr>
      </p:pic>
      <p:sp>
        <p:nvSpPr>
          <p:cNvPr id="32" name="TextBox 31">
            <a:extLst>
              <a:ext uri="{FF2B5EF4-FFF2-40B4-BE49-F238E27FC236}">
                <a16:creationId xmlns:a16="http://schemas.microsoft.com/office/drawing/2014/main" id="{C2104A4C-F708-4CE5-96AC-509BCAF5A943}"/>
              </a:ext>
            </a:extLst>
          </p:cNvPr>
          <p:cNvSpPr txBox="1"/>
          <p:nvPr/>
        </p:nvSpPr>
        <p:spPr>
          <a:xfrm>
            <a:off x="1074708" y="5811329"/>
            <a:ext cx="2595112" cy="619425"/>
          </a:xfrm>
          <a:prstGeom prst="rect">
            <a:avLst/>
          </a:prstGeom>
        </p:spPr>
        <p:txBody>
          <a:bodyPr>
            <a:normAutofit fontScale="77500" lnSpcReduction="20000"/>
          </a:bodyPr>
          <a:lstStyle/>
          <a:p>
            <a:r>
              <a:rPr lang="en-US">
                <a:hlinkClick r:id="rId3"/>
              </a:rPr>
              <a:t>This Photo</a:t>
            </a:r>
            <a:r>
              <a:rPr lang="en-US"/>
              <a:t> by Unknown author is licensed under </a:t>
            </a:r>
            <a:r>
              <a:rPr lang="en-US">
                <a:hlinkClick r:id="rId4"/>
              </a:rPr>
              <a:t>CC BY-SA</a:t>
            </a:r>
            <a:r>
              <a:rPr lang="en-US"/>
              <a:t>.</a:t>
            </a:r>
          </a:p>
        </p:txBody>
      </p:sp>
    </p:spTree>
    <p:extLst>
      <p:ext uri="{BB962C8B-B14F-4D97-AF65-F5344CB8AC3E}">
        <p14:creationId xmlns:p14="http://schemas.microsoft.com/office/powerpoint/2010/main" val="3649659935"/>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websites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52</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B8E6DE25-C2D9-423D-9456-021AA212113C}"/>
              </a:ext>
            </a:extLst>
          </p:cNvPr>
          <p:cNvGraphicFramePr>
            <a:graphicFrameLocks noGrp="1"/>
          </p:cNvGraphicFramePr>
          <p:nvPr>
            <p:ph type="dgm" sz="quarter" idx="10"/>
            <p:extLst>
              <p:ext uri="{D42A27DB-BD31-4B8C-83A1-F6EECF244321}">
                <p14:modId xmlns:p14="http://schemas.microsoft.com/office/powerpoint/2010/main" val="4518283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49E9B08-6AB7-412D-A227-2F7E90221FD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7373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65E8-9BBE-4D50-9E18-1B8B4F291DE8}"/>
              </a:ext>
            </a:extLst>
          </p:cNvPr>
          <p:cNvSpPr>
            <a:spLocks noGrp="1"/>
          </p:cNvSpPr>
          <p:nvPr>
            <p:ph type="title"/>
          </p:nvPr>
        </p:nvSpPr>
        <p:spPr/>
        <p:txBody>
          <a:bodyPr/>
          <a:lstStyle/>
          <a:p>
            <a:r>
              <a:rPr lang="en-GB"/>
              <a:t>Review your web estate</a:t>
            </a:r>
          </a:p>
        </p:txBody>
      </p:sp>
      <p:graphicFrame>
        <p:nvGraphicFramePr>
          <p:cNvPr id="5" name="Content Placeholder 4" descr="Audit for accessibility&#10; Create a baseline &#10; Identify training / expertise gaps&#10; Look for good practice.&#10;Review results&#10; Problems / anti-patterns to be avoided.&#10; Defects / prioriitisation&#10; Report to stakeholders&#10;">
            <a:extLst>
              <a:ext uri="{FF2B5EF4-FFF2-40B4-BE49-F238E27FC236}">
                <a16:creationId xmlns:a16="http://schemas.microsoft.com/office/drawing/2014/main" id="{CA13AA20-C222-4A73-AE5F-EB71817030E5}"/>
              </a:ext>
            </a:extLst>
          </p:cNvPr>
          <p:cNvGraphicFramePr>
            <a:graphicFrameLocks noGrp="1"/>
          </p:cNvGraphicFramePr>
          <p:nvPr>
            <p:ph idx="1"/>
            <p:extLst>
              <p:ext uri="{D42A27DB-BD31-4B8C-83A1-F6EECF244321}">
                <p14:modId xmlns:p14="http://schemas.microsoft.com/office/powerpoint/2010/main" val="3844866696"/>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FEA1F78-F10B-4B7C-A8B1-106555551718}"/>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53</a:t>
            </a:fld>
            <a:endParaRPr lang="en-GB"/>
          </a:p>
        </p:txBody>
      </p:sp>
      <p:sp>
        <p:nvSpPr>
          <p:cNvPr id="3" name="Footer Placeholder 2">
            <a:extLst>
              <a:ext uri="{FF2B5EF4-FFF2-40B4-BE49-F238E27FC236}">
                <a16:creationId xmlns:a16="http://schemas.microsoft.com/office/drawing/2014/main" id="{9E14D848-92AF-4877-9004-542E24BBE7B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22319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01B068-76B2-4E7A-88FB-EF89BEE50C92}"/>
              </a:ext>
            </a:extLst>
          </p:cNvPr>
          <p:cNvSpPr>
            <a:spLocks noGrp="1"/>
          </p:cNvSpPr>
          <p:nvPr>
            <p:ph type="title"/>
          </p:nvPr>
        </p:nvSpPr>
        <p:spPr>
          <a:xfrm>
            <a:off x="190500" y="147952"/>
            <a:ext cx="11772899" cy="1153360"/>
          </a:xfrm>
        </p:spPr>
        <p:txBody>
          <a:bodyPr/>
          <a:lstStyle/>
          <a:p>
            <a:r>
              <a:rPr lang="en-GB"/>
              <a:t>Review your web estate (HE context)</a:t>
            </a:r>
            <a:endParaRPr lang="en-US"/>
          </a:p>
        </p:txBody>
      </p:sp>
      <p:sp>
        <p:nvSpPr>
          <p:cNvPr id="4" name="Slide Number Placeholder 3">
            <a:extLst>
              <a:ext uri="{FF2B5EF4-FFF2-40B4-BE49-F238E27FC236}">
                <a16:creationId xmlns:a16="http://schemas.microsoft.com/office/drawing/2014/main" id="{9E2ECC56-0A37-4FB4-BBB0-1B2B34014123}"/>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54</a:t>
            </a:fld>
            <a:endParaRPr lang="en-GB"/>
          </a:p>
        </p:txBody>
      </p:sp>
      <p:graphicFrame>
        <p:nvGraphicFramePr>
          <p:cNvPr id="11" name="Content Placeholder 2" descr="100s of services.&#10;Complex&#10;Technology Stack&#10;Homegrown / Commercial&#10;">
            <a:extLst>
              <a:ext uri="{FF2B5EF4-FFF2-40B4-BE49-F238E27FC236}">
                <a16:creationId xmlns:a16="http://schemas.microsoft.com/office/drawing/2014/main" id="{EC9824B8-BD79-4DBC-87EF-4249721529BF}"/>
              </a:ext>
            </a:extLst>
          </p:cNvPr>
          <p:cNvGraphicFramePr>
            <a:graphicFrameLocks noGrp="1"/>
          </p:cNvGraphicFramePr>
          <p:nvPr>
            <p:ph type="dgm" sz="quarter" idx="10"/>
            <p:extLst>
              <p:ext uri="{D42A27DB-BD31-4B8C-83A1-F6EECF244321}">
                <p14:modId xmlns:p14="http://schemas.microsoft.com/office/powerpoint/2010/main" val="1245944466"/>
              </p:ext>
            </p:extLst>
          </p:nvPr>
        </p:nvGraphicFramePr>
        <p:xfrm>
          <a:off x="0" y="1422400"/>
          <a:ext cx="12192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DCBC8EBF-32D7-4F34-AD1A-32CC08C92AF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09699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2674-D7FB-4C5D-8349-D68E186D8B79}"/>
              </a:ext>
            </a:extLst>
          </p:cNvPr>
          <p:cNvSpPr>
            <a:spLocks noGrp="1"/>
          </p:cNvSpPr>
          <p:nvPr>
            <p:ph type="title"/>
          </p:nvPr>
        </p:nvSpPr>
        <p:spPr/>
        <p:txBody>
          <a:bodyPr/>
          <a:lstStyle/>
          <a:p>
            <a:r>
              <a:rPr lang="en-GB"/>
              <a:t>Prioritising and grouping</a:t>
            </a:r>
          </a:p>
        </p:txBody>
      </p:sp>
      <p:sp>
        <p:nvSpPr>
          <p:cNvPr id="5" name="Content Placeholder 4">
            <a:extLst>
              <a:ext uri="{FF2B5EF4-FFF2-40B4-BE49-F238E27FC236}">
                <a16:creationId xmlns:a16="http://schemas.microsoft.com/office/drawing/2014/main" id="{0D6EB830-97A9-4736-BCA6-E44887D39ACE}"/>
              </a:ext>
            </a:extLst>
          </p:cNvPr>
          <p:cNvSpPr>
            <a:spLocks noGrp="1"/>
          </p:cNvSpPr>
          <p:nvPr>
            <p:ph sz="half" idx="1"/>
          </p:nvPr>
        </p:nvSpPr>
        <p:spPr/>
        <p:txBody>
          <a:bodyPr anchor="ctr"/>
          <a:lstStyle/>
          <a:p>
            <a:r>
              <a:rPr lang="en-GB"/>
              <a:t>High usage?</a:t>
            </a:r>
          </a:p>
          <a:p>
            <a:r>
              <a:rPr lang="en-GB"/>
              <a:t>Business priority?</a:t>
            </a:r>
          </a:p>
          <a:p>
            <a:r>
              <a:rPr lang="en-GB"/>
              <a:t>Commercial?</a:t>
            </a:r>
          </a:p>
          <a:p>
            <a:r>
              <a:rPr lang="en-GB"/>
              <a:t>Internally developed?</a:t>
            </a:r>
          </a:p>
          <a:p>
            <a:r>
              <a:rPr lang="en-GB"/>
              <a:t>Technology used?</a:t>
            </a:r>
          </a:p>
          <a:p>
            <a:r>
              <a:rPr lang="en-GB"/>
              <a:t>Likelihood of retirement?</a:t>
            </a:r>
          </a:p>
        </p:txBody>
      </p:sp>
      <p:sp>
        <p:nvSpPr>
          <p:cNvPr id="6" name="Content Placeholder 5">
            <a:extLst>
              <a:ext uri="{FF2B5EF4-FFF2-40B4-BE49-F238E27FC236}">
                <a16:creationId xmlns:a16="http://schemas.microsoft.com/office/drawing/2014/main" id="{A916456D-5E4B-4DD0-9BF3-9802D74CC46F}"/>
              </a:ext>
            </a:extLst>
          </p:cNvPr>
          <p:cNvSpPr>
            <a:spLocks noGrp="1"/>
          </p:cNvSpPr>
          <p:nvPr>
            <p:ph sz="half" idx="2"/>
          </p:nvPr>
        </p:nvSpPr>
        <p:spPr/>
        <p:txBody>
          <a:bodyPr anchor="ctr"/>
          <a:lstStyle/>
          <a:p>
            <a:pPr marL="0" indent="0">
              <a:buNone/>
            </a:pPr>
            <a:r>
              <a:rPr lang="en-GB"/>
              <a:t>Where are the greatest opportunities for</a:t>
            </a:r>
          </a:p>
          <a:p>
            <a:pPr lvl="1"/>
            <a:r>
              <a:rPr lang="en-GB"/>
              <a:t>Learning?</a:t>
            </a:r>
          </a:p>
          <a:p>
            <a:pPr lvl="1"/>
            <a:r>
              <a:rPr lang="en-GB"/>
              <a:t>Benefiting users through remediating accessibility defects?</a:t>
            </a:r>
          </a:p>
          <a:p>
            <a:pPr lvl="1"/>
            <a:endParaRPr lang="en-GB"/>
          </a:p>
        </p:txBody>
      </p:sp>
      <p:sp>
        <p:nvSpPr>
          <p:cNvPr id="4" name="Slide Number Placeholder 3">
            <a:extLst>
              <a:ext uri="{FF2B5EF4-FFF2-40B4-BE49-F238E27FC236}">
                <a16:creationId xmlns:a16="http://schemas.microsoft.com/office/drawing/2014/main" id="{787AA641-D5E9-44FF-8511-1D5FC2F1049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55</a:t>
            </a:fld>
            <a:endParaRPr lang="en-GB"/>
          </a:p>
        </p:txBody>
      </p:sp>
      <p:sp>
        <p:nvSpPr>
          <p:cNvPr id="3" name="Footer Placeholder 2">
            <a:extLst>
              <a:ext uri="{FF2B5EF4-FFF2-40B4-BE49-F238E27FC236}">
                <a16:creationId xmlns:a16="http://schemas.microsoft.com/office/drawing/2014/main" id="{AAD630C7-CDE8-40B2-BABE-269CAC10DCA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147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16F0-2F53-44FA-B51E-39146F7E8247}"/>
              </a:ext>
            </a:extLst>
          </p:cNvPr>
          <p:cNvSpPr>
            <a:spLocks noGrp="1"/>
          </p:cNvSpPr>
          <p:nvPr>
            <p:ph type="title"/>
          </p:nvPr>
        </p:nvSpPr>
        <p:spPr>
          <a:xfrm>
            <a:off x="190500" y="147952"/>
            <a:ext cx="11772899" cy="1153360"/>
          </a:xfrm>
        </p:spPr>
        <p:txBody>
          <a:bodyPr anchor="ctr">
            <a:normAutofit/>
          </a:bodyPr>
          <a:lstStyle/>
          <a:p>
            <a:r>
              <a:rPr lang="en-GB"/>
              <a:t>“Accessibility Testing as a Service”</a:t>
            </a:r>
          </a:p>
        </p:txBody>
      </p:sp>
      <p:pic>
        <p:nvPicPr>
          <p:cNvPr id="9" name="Content Placeholder 8">
            <a:extLst>
              <a:ext uri="{FF2B5EF4-FFF2-40B4-BE49-F238E27FC236}">
                <a16:creationId xmlns:a16="http://schemas.microsoft.com/office/drawing/2014/main" id="{C91E5394-78D1-46B4-91BB-205150CC3C04}"/>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988948"/>
            <a:ext cx="11772899" cy="3914488"/>
          </a:xfrm>
          <a:noFill/>
          <a:ln w="38100">
            <a:solidFill>
              <a:schemeClr val="accent5"/>
            </a:solidFill>
          </a:ln>
        </p:spPr>
      </p:pic>
      <p:sp>
        <p:nvSpPr>
          <p:cNvPr id="4" name="Slide Number Placeholder 3">
            <a:extLst>
              <a:ext uri="{FF2B5EF4-FFF2-40B4-BE49-F238E27FC236}">
                <a16:creationId xmlns:a16="http://schemas.microsoft.com/office/drawing/2014/main" id="{3BDE3CF9-033E-4784-970A-69D9388A4BE2}"/>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56</a:t>
            </a:fld>
            <a:endParaRPr lang="en-GB"/>
          </a:p>
        </p:txBody>
      </p:sp>
      <p:sp>
        <p:nvSpPr>
          <p:cNvPr id="3" name="Footer Placeholder 2">
            <a:extLst>
              <a:ext uri="{FF2B5EF4-FFF2-40B4-BE49-F238E27FC236}">
                <a16:creationId xmlns:a16="http://schemas.microsoft.com/office/drawing/2014/main" id="{980049A5-E05C-47DF-B78B-34451C6CA6B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379909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idx="1"/>
          </p:nvPr>
        </p:nvSpPr>
        <p:spPr>
          <a:xfrm>
            <a:off x="1519235" y="1509958"/>
            <a:ext cx="9115427" cy="4715855"/>
          </a:xfrm>
          <a:solidFill>
            <a:srgbClr val="00131D"/>
          </a:solidFill>
          <a:ln w="38100">
            <a:solidFill>
              <a:schemeClr val="accent6"/>
            </a:solidFill>
          </a:ln>
        </p:spPr>
        <p:txBody>
          <a:bodyPr>
            <a:normAutofit fontScale="70000" lnSpcReduction="20000"/>
          </a:bodyPr>
          <a:lstStyle/>
          <a:p>
            <a:pPr>
              <a:lnSpc>
                <a:spcPct val="120000"/>
              </a:lnSpc>
              <a:buFont typeface="Wingdings" panose="05000000000000000000" pitchFamily="2" charset="2"/>
              <a:buChar char="q"/>
            </a:pPr>
            <a:endParaRPr lang="en-GB"/>
          </a:p>
          <a:p>
            <a:pPr>
              <a:lnSpc>
                <a:spcPct val="120000"/>
              </a:lnSpc>
              <a:buFont typeface="Wingdings" panose="05000000000000000000" pitchFamily="2" charset="2"/>
              <a:buChar char="ü"/>
            </a:pPr>
            <a:r>
              <a:rPr lang="en-GB"/>
              <a:t> The pages are tested using automated tools (currently axe).</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Errors found are correlated and checked manually. </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Perform a keyboard, tab through and zoom check. </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Tests are completed using a Google Chrome browser on Mac OSX.</a:t>
            </a:r>
          </a:p>
          <a:p>
            <a:pPr>
              <a:lnSpc>
                <a:spcPct val="120000"/>
              </a:lnSpc>
            </a:pPr>
            <a:endParaRPr lang="en-GB"/>
          </a:p>
        </p:txBody>
      </p:sp>
      <p:sp>
        <p:nvSpPr>
          <p:cNvPr id="2" name="Footer Placeholder 1">
            <a:extLst>
              <a:ext uri="{FF2B5EF4-FFF2-40B4-BE49-F238E27FC236}">
                <a16:creationId xmlns:a16="http://schemas.microsoft.com/office/drawing/2014/main" id="{B444A6CA-1E02-4D54-A0B2-8D81394C951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
        <p:nvSpPr>
          <p:cNvPr id="6" name="Slide Number Placeholder 5">
            <a:extLst>
              <a:ext uri="{FF2B5EF4-FFF2-40B4-BE49-F238E27FC236}">
                <a16:creationId xmlns:a16="http://schemas.microsoft.com/office/drawing/2014/main" id="{36BD66FD-5C27-4883-BDBA-8A7D64E98AC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57</a:t>
            </a:fld>
            <a:endParaRPr lang="en-GB"/>
          </a:p>
        </p:txBody>
      </p:sp>
    </p:spTree>
    <p:extLst>
      <p:ext uri="{BB962C8B-B14F-4D97-AF65-F5344CB8AC3E}">
        <p14:creationId xmlns:p14="http://schemas.microsoft.com/office/powerpoint/2010/main" val="1717524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5C84-9731-433C-8E44-488149A3DC79}"/>
              </a:ext>
            </a:extLst>
          </p:cNvPr>
          <p:cNvSpPr>
            <a:spLocks noGrp="1"/>
          </p:cNvSpPr>
          <p:nvPr>
            <p:ph type="title"/>
          </p:nvPr>
        </p:nvSpPr>
        <p:spPr/>
        <p:txBody>
          <a:bodyPr/>
          <a:lstStyle/>
          <a:p>
            <a:r>
              <a:rPr lang="en-GB"/>
              <a:t>Level of testing </a:t>
            </a:r>
            <a:r>
              <a:rPr lang="en-GB">
                <a:solidFill>
                  <a:schemeClr val="tx1"/>
                </a:solidFill>
              </a:rPr>
              <a:t>1</a:t>
            </a:r>
          </a:p>
        </p:txBody>
      </p:sp>
      <p:graphicFrame>
        <p:nvGraphicFramePr>
          <p:cNvPr id="5" name="Content Placeholder 4" descr="GDS Level tests&#10; Baseline minimum for accessibility statement&#10;W3C “Easy Checks”&#10; &#10;Mid-level tests&#10;Full Audit&#10; Legal requirement, but how realistic is this?&#10;">
            <a:extLst>
              <a:ext uri="{FF2B5EF4-FFF2-40B4-BE49-F238E27FC236}">
                <a16:creationId xmlns:a16="http://schemas.microsoft.com/office/drawing/2014/main" id="{D9D17CBE-024A-409F-8BAF-176B2AEA6DB6}"/>
              </a:ext>
            </a:extLst>
          </p:cNvPr>
          <p:cNvGraphicFramePr>
            <a:graphicFrameLocks noGrp="1"/>
          </p:cNvGraphicFramePr>
          <p:nvPr>
            <p:ph idx="1"/>
            <p:extLst>
              <p:ext uri="{D42A27DB-BD31-4B8C-83A1-F6EECF244321}">
                <p14:modId xmlns:p14="http://schemas.microsoft.com/office/powerpoint/2010/main" val="2225201767"/>
              </p:ext>
            </p:extLst>
          </p:nvPr>
        </p:nvGraphicFramePr>
        <p:xfrm>
          <a:off x="190500" y="2143466"/>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110BD752-B02C-48B5-A3D3-6E9B048EB1B0}"/>
              </a:ext>
              <a:ext uri="{C183D7F6-B498-43B3-948B-1728B52AA6E4}">
                <adec:decorative xmlns:adec="http://schemas.microsoft.com/office/drawing/2017/decorative" val="1"/>
              </a:ext>
            </a:extLst>
          </p:cNvPr>
          <p:cNvGrpSpPr/>
          <p:nvPr/>
        </p:nvGrpSpPr>
        <p:grpSpPr>
          <a:xfrm>
            <a:off x="-141890" y="3084117"/>
            <a:ext cx="2475583" cy="2102747"/>
            <a:chOff x="420579" y="2378880"/>
            <a:chExt cx="2475583" cy="2102747"/>
          </a:xfrm>
        </p:grpSpPr>
        <p:sp>
          <p:nvSpPr>
            <p:cNvPr id="10" name="Rectangle 9">
              <a:extLst>
                <a:ext uri="{FF2B5EF4-FFF2-40B4-BE49-F238E27FC236}">
                  <a16:creationId xmlns:a16="http://schemas.microsoft.com/office/drawing/2014/main" id="{C9FA564D-A8C8-4771-B3B4-D17F8A8B3858}"/>
                </a:ext>
              </a:extLst>
            </p:cNvPr>
            <p:cNvSpPr/>
            <p:nvPr/>
          </p:nvSpPr>
          <p:spPr>
            <a:xfrm>
              <a:off x="562469" y="2378880"/>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78AAA1CB-0B4A-4AE1-B176-21FBB1F43FCD}"/>
                </a:ext>
              </a:extLst>
            </p:cNvPr>
            <p:cNvSpPr txBox="1"/>
            <p:nvPr/>
          </p:nvSpPr>
          <p:spPr>
            <a:xfrm>
              <a:off x="420579" y="2436009"/>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1</a:t>
              </a:r>
            </a:p>
          </p:txBody>
        </p:sp>
      </p:grpSp>
      <p:grpSp>
        <p:nvGrpSpPr>
          <p:cNvPr id="12" name="Group 11">
            <a:extLst>
              <a:ext uri="{FF2B5EF4-FFF2-40B4-BE49-F238E27FC236}">
                <a16:creationId xmlns:a16="http://schemas.microsoft.com/office/drawing/2014/main" id="{D303182A-B0DA-48F3-BF5A-68E56B51DF2F}"/>
              </a:ext>
              <a:ext uri="{C183D7F6-B498-43B3-948B-1728B52AA6E4}">
                <adec:decorative xmlns:adec="http://schemas.microsoft.com/office/drawing/2017/decorative" val="1"/>
              </a:ext>
            </a:extLst>
          </p:cNvPr>
          <p:cNvGrpSpPr/>
          <p:nvPr/>
        </p:nvGrpSpPr>
        <p:grpSpPr>
          <a:xfrm>
            <a:off x="2848104" y="2469262"/>
            <a:ext cx="2333693" cy="2045618"/>
            <a:chOff x="3419366" y="1671938"/>
            <a:chExt cx="2333693" cy="2045618"/>
          </a:xfrm>
        </p:grpSpPr>
        <p:sp>
          <p:nvSpPr>
            <p:cNvPr id="13" name="Rectangle 12">
              <a:extLst>
                <a:ext uri="{FF2B5EF4-FFF2-40B4-BE49-F238E27FC236}">
                  <a16:creationId xmlns:a16="http://schemas.microsoft.com/office/drawing/2014/main" id="{5EC1FFD4-08BB-48EC-BA12-50122FA79757}"/>
                </a:ext>
              </a:extLst>
            </p:cNvPr>
            <p:cNvSpPr/>
            <p:nvPr/>
          </p:nvSpPr>
          <p:spPr>
            <a:xfrm>
              <a:off x="3419366" y="1671938"/>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FE9E43D5-1FC7-4D26-AB9E-B87E993FF2DC}"/>
                </a:ext>
              </a:extLst>
            </p:cNvPr>
            <p:cNvSpPr txBox="1"/>
            <p:nvPr/>
          </p:nvSpPr>
          <p:spPr>
            <a:xfrm>
              <a:off x="3419366" y="1671938"/>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2</a:t>
              </a:r>
            </a:p>
          </p:txBody>
        </p:sp>
      </p:grpSp>
      <p:grpSp>
        <p:nvGrpSpPr>
          <p:cNvPr id="15" name="Group 14">
            <a:extLst>
              <a:ext uri="{FF2B5EF4-FFF2-40B4-BE49-F238E27FC236}">
                <a16:creationId xmlns:a16="http://schemas.microsoft.com/office/drawing/2014/main" id="{83C2685A-A576-4460-B07F-446C2DF031B6}"/>
              </a:ext>
              <a:ext uri="{C183D7F6-B498-43B3-948B-1728B52AA6E4}">
                <adec:decorative xmlns:adec="http://schemas.microsoft.com/office/drawing/2017/decorative" val="1"/>
              </a:ext>
            </a:extLst>
          </p:cNvPr>
          <p:cNvGrpSpPr/>
          <p:nvPr/>
        </p:nvGrpSpPr>
        <p:grpSpPr>
          <a:xfrm>
            <a:off x="5696208" y="1742379"/>
            <a:ext cx="2333693" cy="2045618"/>
            <a:chOff x="6276262" y="964997"/>
            <a:chExt cx="2333693" cy="2045618"/>
          </a:xfrm>
        </p:grpSpPr>
        <p:sp>
          <p:nvSpPr>
            <p:cNvPr id="16" name="Rectangle 15">
              <a:extLst>
                <a:ext uri="{FF2B5EF4-FFF2-40B4-BE49-F238E27FC236}">
                  <a16:creationId xmlns:a16="http://schemas.microsoft.com/office/drawing/2014/main" id="{D9B658DC-DB9F-45B0-964C-C71B855692F3}"/>
                </a:ext>
              </a:extLst>
            </p:cNvPr>
            <p:cNvSpPr/>
            <p:nvPr/>
          </p:nvSpPr>
          <p:spPr>
            <a:xfrm>
              <a:off x="6276262" y="964997"/>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41D5036B-EF53-4E67-A4F9-F2254E8FE74F}"/>
                </a:ext>
              </a:extLst>
            </p:cNvPr>
            <p:cNvSpPr txBox="1"/>
            <p:nvPr/>
          </p:nvSpPr>
          <p:spPr>
            <a:xfrm>
              <a:off x="6276262" y="964997"/>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3</a:t>
              </a:r>
            </a:p>
          </p:txBody>
        </p:sp>
      </p:grpSp>
      <p:grpSp>
        <p:nvGrpSpPr>
          <p:cNvPr id="18" name="Group 17">
            <a:extLst>
              <a:ext uri="{FF2B5EF4-FFF2-40B4-BE49-F238E27FC236}">
                <a16:creationId xmlns:a16="http://schemas.microsoft.com/office/drawing/2014/main" id="{8A419DBC-C356-4334-BDEF-07F05B360F28}"/>
              </a:ext>
              <a:ext uri="{C183D7F6-B498-43B3-948B-1728B52AA6E4}">
                <adec:decorative xmlns:adec="http://schemas.microsoft.com/office/drawing/2017/decorative" val="1"/>
              </a:ext>
            </a:extLst>
          </p:cNvPr>
          <p:cNvGrpSpPr/>
          <p:nvPr/>
        </p:nvGrpSpPr>
        <p:grpSpPr>
          <a:xfrm>
            <a:off x="8587865" y="1048330"/>
            <a:ext cx="2333693" cy="2045618"/>
            <a:chOff x="9133158" y="258055"/>
            <a:chExt cx="2333693" cy="2045618"/>
          </a:xfrm>
        </p:grpSpPr>
        <p:sp>
          <p:nvSpPr>
            <p:cNvPr id="19" name="Rectangle 18">
              <a:extLst>
                <a:ext uri="{FF2B5EF4-FFF2-40B4-BE49-F238E27FC236}">
                  <a16:creationId xmlns:a16="http://schemas.microsoft.com/office/drawing/2014/main" id="{B007DD14-71EF-41A4-93B4-3BC62A2CDE33}"/>
                </a:ext>
              </a:extLst>
            </p:cNvPr>
            <p:cNvSpPr/>
            <p:nvPr/>
          </p:nvSpPr>
          <p:spPr>
            <a:xfrm>
              <a:off x="9133158" y="258055"/>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0A28DFF8-4403-4FA6-9724-FCD5373AAED8}"/>
                </a:ext>
              </a:extLst>
            </p:cNvPr>
            <p:cNvSpPr txBox="1"/>
            <p:nvPr/>
          </p:nvSpPr>
          <p:spPr>
            <a:xfrm>
              <a:off x="9133158" y="258055"/>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4</a:t>
              </a:r>
            </a:p>
          </p:txBody>
        </p:sp>
      </p:grpSp>
      <p:sp>
        <p:nvSpPr>
          <p:cNvPr id="4" name="Slide Number Placeholder 3">
            <a:extLst>
              <a:ext uri="{FF2B5EF4-FFF2-40B4-BE49-F238E27FC236}">
                <a16:creationId xmlns:a16="http://schemas.microsoft.com/office/drawing/2014/main" id="{315E372F-E7D1-46E7-9393-9B41356253F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58</a:t>
            </a:fld>
            <a:endParaRPr lang="en-GB"/>
          </a:p>
        </p:txBody>
      </p:sp>
      <p:sp>
        <p:nvSpPr>
          <p:cNvPr id="3" name="Footer Placeholder 2">
            <a:extLst>
              <a:ext uri="{FF2B5EF4-FFF2-40B4-BE49-F238E27FC236}">
                <a16:creationId xmlns:a16="http://schemas.microsoft.com/office/drawing/2014/main" id="{DF0EF0F0-729B-4ACB-B091-3AD613A2623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30601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9F4D-F4AF-4D7C-A6A6-AD5516B71E5B}"/>
              </a:ext>
            </a:extLst>
          </p:cNvPr>
          <p:cNvSpPr>
            <a:spLocks noGrp="1"/>
          </p:cNvSpPr>
          <p:nvPr>
            <p:ph type="title"/>
          </p:nvPr>
        </p:nvSpPr>
        <p:spPr/>
        <p:txBody>
          <a:bodyPr>
            <a:normAutofit fontScale="90000"/>
          </a:bodyPr>
          <a:lstStyle/>
          <a:p>
            <a:r>
              <a:rPr lang="en-GB"/>
              <a:t>W3C Easy Checks / Quick Accessibility Checks</a:t>
            </a:r>
          </a:p>
        </p:txBody>
      </p:sp>
      <p:sp>
        <p:nvSpPr>
          <p:cNvPr id="3" name="Content Placeholder 2">
            <a:extLst>
              <a:ext uri="{FF2B5EF4-FFF2-40B4-BE49-F238E27FC236}">
                <a16:creationId xmlns:a16="http://schemas.microsoft.com/office/drawing/2014/main" id="{1DF5B744-0B42-421F-940C-AC4465781E5C}"/>
              </a:ext>
            </a:extLst>
          </p:cNvPr>
          <p:cNvSpPr>
            <a:spLocks noGrp="1"/>
          </p:cNvSpPr>
          <p:nvPr>
            <p:ph sz="half" idx="1"/>
          </p:nvPr>
        </p:nvSpPr>
        <p:spPr/>
        <p:txBody>
          <a:bodyPr anchor="ctr">
            <a:normAutofit fontScale="55000" lnSpcReduction="20000"/>
          </a:bodyPr>
          <a:lstStyle/>
          <a:p>
            <a:pPr>
              <a:buFont typeface="Wingdings" panose="05000000000000000000" pitchFamily="2" charset="2"/>
              <a:buChar char="q"/>
            </a:pPr>
            <a:r>
              <a:rPr lang="en-GB"/>
              <a:t>Page title</a:t>
            </a:r>
          </a:p>
          <a:p>
            <a:pPr>
              <a:buFont typeface="Wingdings" panose="05000000000000000000" pitchFamily="2" charset="2"/>
              <a:buChar char="q"/>
            </a:pPr>
            <a:r>
              <a:rPr lang="en-GB"/>
              <a:t>Image text alternatives ("alt text") (pictures, illustrations, charts, etc.)</a:t>
            </a:r>
          </a:p>
          <a:p>
            <a:pPr>
              <a:buFont typeface="Wingdings" panose="05000000000000000000" pitchFamily="2" charset="2"/>
              <a:buChar char="q"/>
            </a:pPr>
            <a:r>
              <a:rPr lang="en-GB"/>
              <a:t>Text:</a:t>
            </a:r>
          </a:p>
          <a:p>
            <a:pPr lvl="1">
              <a:buFont typeface="Wingdings" panose="05000000000000000000" pitchFamily="2" charset="2"/>
              <a:buChar char="q"/>
            </a:pPr>
            <a:r>
              <a:rPr lang="en-GB"/>
              <a:t>Headings</a:t>
            </a:r>
          </a:p>
          <a:p>
            <a:pPr lvl="1">
              <a:buFont typeface="Wingdings" panose="05000000000000000000" pitchFamily="2" charset="2"/>
              <a:buChar char="q"/>
            </a:pPr>
            <a:r>
              <a:rPr lang="en-GB"/>
              <a:t>Contrast ratio ("colour contrast")</a:t>
            </a:r>
          </a:p>
          <a:p>
            <a:pPr lvl="1">
              <a:buFont typeface="Wingdings" panose="05000000000000000000" pitchFamily="2" charset="2"/>
              <a:buChar char="q"/>
            </a:pPr>
            <a:r>
              <a:rPr lang="en-GB"/>
              <a:t>Resize Text</a:t>
            </a:r>
          </a:p>
          <a:p>
            <a:pPr>
              <a:buFont typeface="Wingdings" panose="05000000000000000000" pitchFamily="2" charset="2"/>
              <a:buChar char="q"/>
            </a:pPr>
            <a:r>
              <a:rPr lang="en-GB"/>
              <a:t>Interaction:</a:t>
            </a:r>
          </a:p>
          <a:p>
            <a:pPr lvl="1">
              <a:buFont typeface="Wingdings" panose="05000000000000000000" pitchFamily="2" charset="2"/>
              <a:buChar char="q"/>
            </a:pPr>
            <a:r>
              <a:rPr lang="en-GB"/>
              <a:t>Keyboard access and visual focus</a:t>
            </a:r>
          </a:p>
          <a:p>
            <a:pPr lvl="1">
              <a:buFont typeface="Wingdings" panose="05000000000000000000" pitchFamily="2" charset="2"/>
              <a:buChar char="q"/>
            </a:pPr>
            <a:r>
              <a:rPr lang="en-GB"/>
              <a:t>Forms, labels, and errors (including Search fields)</a:t>
            </a:r>
          </a:p>
          <a:p>
            <a:pPr>
              <a:buFont typeface="Wingdings" panose="05000000000000000000" pitchFamily="2" charset="2"/>
              <a:buChar char="q"/>
            </a:pPr>
            <a:r>
              <a:rPr lang="en-GB"/>
              <a:t>General:</a:t>
            </a:r>
          </a:p>
          <a:p>
            <a:pPr lvl="1">
              <a:buFont typeface="Wingdings" panose="05000000000000000000" pitchFamily="2" charset="2"/>
              <a:buChar char="q"/>
            </a:pPr>
            <a:r>
              <a:rPr lang="en-GB"/>
              <a:t>Moving, Flashing, or Blinking Content</a:t>
            </a:r>
          </a:p>
          <a:p>
            <a:pPr lvl="1">
              <a:buFont typeface="Wingdings" panose="05000000000000000000" pitchFamily="2" charset="2"/>
              <a:buChar char="q"/>
            </a:pPr>
            <a:r>
              <a:rPr lang="en-GB"/>
              <a:t>Multimedia (video, audio) alternatives</a:t>
            </a:r>
          </a:p>
          <a:p>
            <a:pPr lvl="1">
              <a:buFont typeface="Wingdings" panose="05000000000000000000" pitchFamily="2" charset="2"/>
              <a:buChar char="q"/>
            </a:pPr>
            <a:r>
              <a:rPr lang="en-GB"/>
              <a:t>Basic Structure Check</a:t>
            </a:r>
          </a:p>
        </p:txBody>
      </p:sp>
      <p:sp>
        <p:nvSpPr>
          <p:cNvPr id="5" name="Slide Number Placeholder 4">
            <a:extLst>
              <a:ext uri="{FF2B5EF4-FFF2-40B4-BE49-F238E27FC236}">
                <a16:creationId xmlns:a16="http://schemas.microsoft.com/office/drawing/2014/main" id="{5F1C26FF-5E4D-4E56-B953-A881154AAC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59</a:t>
            </a:fld>
            <a:endParaRPr lang="en-GB"/>
          </a:p>
        </p:txBody>
      </p:sp>
      <p:pic>
        <p:nvPicPr>
          <p:cNvPr id="6" name="Content Placeholder 10" descr="Image alternatives&#10;Text alternatives are available for images&#10;• Does each decorative image have a null alt text or aria-hidden?&#10;• Is the alt text on other images meaningful?&#10;Testing for image text&#10;Risk estimate:   Low   /    Medium   /   High&#10;Comments:&#10;&#10;&#10;Who might be affected:&#10;&#10;Who can fix it:&#10;&#10;Confidence in check:&#10;&#10;">
            <a:extLst>
              <a:ext uri="{FF2B5EF4-FFF2-40B4-BE49-F238E27FC236}">
                <a16:creationId xmlns:a16="http://schemas.microsoft.com/office/drawing/2014/main" id="{7709B7DC-1D44-4860-B607-A02460D6B1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3800" y="2124418"/>
            <a:ext cx="5689600" cy="3433076"/>
          </a:xfrm>
          <a:ln w="38100">
            <a:solidFill>
              <a:schemeClr val="accent5"/>
            </a:solidFill>
          </a:ln>
        </p:spPr>
      </p:pic>
      <p:sp>
        <p:nvSpPr>
          <p:cNvPr id="4" name="Footer Placeholder 3">
            <a:extLst>
              <a:ext uri="{FF2B5EF4-FFF2-40B4-BE49-F238E27FC236}">
                <a16:creationId xmlns:a16="http://schemas.microsoft.com/office/drawing/2014/main" id="{F82A142D-A92B-4EB0-9036-D03F5A9D4914}"/>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882537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A749-B12B-4DDE-B95A-D5E9E351B41D}"/>
              </a:ext>
            </a:extLst>
          </p:cNvPr>
          <p:cNvSpPr>
            <a:spLocks noGrp="1"/>
          </p:cNvSpPr>
          <p:nvPr>
            <p:ph type="title"/>
          </p:nvPr>
        </p:nvSpPr>
        <p:spPr/>
        <p:txBody>
          <a:bodyPr/>
          <a:lstStyle/>
          <a:p>
            <a:r>
              <a:rPr lang="en-GB"/>
              <a:t>Challenges and opportunities</a:t>
            </a:r>
          </a:p>
        </p:txBody>
      </p:sp>
      <p:graphicFrame>
        <p:nvGraphicFramePr>
          <p:cNvPr id="6" name="Content Placeholder 2" descr="How to respond?&#10;What policy?&#10;What processes?&#10;So many services!&#10;What is achievable?&#10;">
            <a:extLst>
              <a:ext uri="{FF2B5EF4-FFF2-40B4-BE49-F238E27FC236}">
                <a16:creationId xmlns:a16="http://schemas.microsoft.com/office/drawing/2014/main" id="{B458E756-6EED-48F5-9864-3082B39AF1B0}"/>
              </a:ext>
            </a:extLst>
          </p:cNvPr>
          <p:cNvGraphicFramePr>
            <a:graphicFrameLocks noGrp="1"/>
          </p:cNvGraphicFramePr>
          <p:nvPr>
            <p:ph sz="half" idx="1"/>
            <p:extLst>
              <p:ext uri="{D42A27DB-BD31-4B8C-83A1-F6EECF244321}">
                <p14:modId xmlns:p14="http://schemas.microsoft.com/office/powerpoint/2010/main" val="3138716423"/>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Empowering all users&#10;Developing IT staff&#10;New efficiencies&#10;Better experience&#10;Prioritisation&#10;Accessible by design&#10;">
            <a:extLst>
              <a:ext uri="{FF2B5EF4-FFF2-40B4-BE49-F238E27FC236}">
                <a16:creationId xmlns:a16="http://schemas.microsoft.com/office/drawing/2014/main" id="{6CDC9CFB-C88E-4535-90F7-3ED1212F0EED}"/>
              </a:ext>
            </a:extLst>
          </p:cNvPr>
          <p:cNvGraphicFramePr>
            <a:graphicFrameLocks noGrp="1"/>
          </p:cNvGraphicFramePr>
          <p:nvPr>
            <p:ph sz="half" idx="2"/>
            <p:extLst>
              <p:ext uri="{D42A27DB-BD31-4B8C-83A1-F6EECF244321}">
                <p14:modId xmlns:p14="http://schemas.microsoft.com/office/powerpoint/2010/main" val="341437512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21D129BD-1E8D-4B3E-9FCA-79C44256EBF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a:t>
            </a:fld>
            <a:endParaRPr lang="en-GB"/>
          </a:p>
        </p:txBody>
      </p:sp>
      <p:sp>
        <p:nvSpPr>
          <p:cNvPr id="3" name="Footer Placeholder 2">
            <a:extLst>
              <a:ext uri="{FF2B5EF4-FFF2-40B4-BE49-F238E27FC236}">
                <a16:creationId xmlns:a16="http://schemas.microsoft.com/office/drawing/2014/main" id="{B50FE11B-A94F-4DB4-B81D-A702948E986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31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D0BF-2122-4025-BA78-CDF876784316}"/>
              </a:ext>
            </a:extLst>
          </p:cNvPr>
          <p:cNvSpPr>
            <a:spLocks noGrp="1"/>
          </p:cNvSpPr>
          <p:nvPr>
            <p:ph type="title"/>
          </p:nvPr>
        </p:nvSpPr>
        <p:spPr>
          <a:xfrm>
            <a:off x="190500" y="147952"/>
            <a:ext cx="11772899" cy="1153360"/>
          </a:xfrm>
        </p:spPr>
        <p:txBody>
          <a:bodyPr anchor="ctr">
            <a:normAutofit/>
          </a:bodyPr>
          <a:lstStyle/>
          <a:p>
            <a:r>
              <a:rPr lang="en-GB" sz="3700"/>
              <a:t>Level 3 - More detailed testing, including with a screen reader</a:t>
            </a:r>
          </a:p>
        </p:txBody>
      </p:sp>
      <p:sp>
        <p:nvSpPr>
          <p:cNvPr id="4" name="Slide Number Placeholder 3">
            <a:extLst>
              <a:ext uri="{FF2B5EF4-FFF2-40B4-BE49-F238E27FC236}">
                <a16:creationId xmlns:a16="http://schemas.microsoft.com/office/drawing/2014/main" id="{9D390E55-F367-4114-8A15-9D039E66CD7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60</a:t>
            </a:fld>
            <a:endParaRPr lang="en-GB"/>
          </a:p>
        </p:txBody>
      </p:sp>
      <p:graphicFrame>
        <p:nvGraphicFramePr>
          <p:cNvPr id="6" name="Content Placeholder 2" descr="As expertise of accessibility testing grows, build a more sophisticated test plan that covers more criteria.&#10;Example of UoS Digital Learning Team’s “level 3 accessibility test”.&#10;">
            <a:extLst>
              <a:ext uri="{FF2B5EF4-FFF2-40B4-BE49-F238E27FC236}">
                <a16:creationId xmlns:a16="http://schemas.microsoft.com/office/drawing/2014/main" id="{967D9280-38E1-4A1C-8111-2BBF3ABFB495}"/>
              </a:ext>
            </a:extLst>
          </p:cNvPr>
          <p:cNvGraphicFramePr>
            <a:graphicFrameLocks noGrp="1"/>
          </p:cNvGraphicFramePr>
          <p:nvPr>
            <p:ph idx="1"/>
            <p:extLst>
              <p:ext uri="{D42A27DB-BD31-4B8C-83A1-F6EECF244321}">
                <p14:modId xmlns:p14="http://schemas.microsoft.com/office/powerpoint/2010/main" val="1857331144"/>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DAE7ACA8-85B2-40CD-8B2C-D7E5D47FD8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22795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CB10-05CD-455E-91BB-730E0C881575}"/>
              </a:ext>
            </a:extLst>
          </p:cNvPr>
          <p:cNvSpPr>
            <a:spLocks noGrp="1"/>
          </p:cNvSpPr>
          <p:nvPr>
            <p:ph type="title"/>
          </p:nvPr>
        </p:nvSpPr>
        <p:spPr/>
        <p:txBody>
          <a:bodyPr>
            <a:normAutofit/>
          </a:bodyPr>
          <a:lstStyle/>
          <a:p>
            <a:r>
              <a:rPr lang="en-GB"/>
              <a:t>Level 4: </a:t>
            </a:r>
            <a:r>
              <a:rPr lang="en-GB">
                <a:solidFill>
                  <a:schemeClr val="bg1"/>
                </a:solidFill>
              </a:rPr>
              <a:t>Full Audit</a:t>
            </a:r>
            <a:endParaRPr lang="en-GB"/>
          </a:p>
        </p:txBody>
      </p:sp>
      <p:sp>
        <p:nvSpPr>
          <p:cNvPr id="4" name="Slide Number Placeholder 3">
            <a:extLst>
              <a:ext uri="{FF2B5EF4-FFF2-40B4-BE49-F238E27FC236}">
                <a16:creationId xmlns:a16="http://schemas.microsoft.com/office/drawing/2014/main" id="{98BC85C2-FD5F-43A2-A8E9-34A0EA4490ED}"/>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61</a:t>
            </a:fld>
            <a:endParaRPr lang="en-GB"/>
          </a:p>
        </p:txBody>
      </p:sp>
      <p:graphicFrame>
        <p:nvGraphicFramePr>
          <p:cNvPr id="5" name="Content Placeholder 4" descr="Define Evaluation Scope&#10;Explore Target Website&#10;Select Representative Sample&#10;Audit Selected Sample&#10;Report Evaluation Findings&#10;">
            <a:extLst>
              <a:ext uri="{FF2B5EF4-FFF2-40B4-BE49-F238E27FC236}">
                <a16:creationId xmlns:a16="http://schemas.microsoft.com/office/drawing/2014/main" id="{958A2D1E-897E-4A5F-BCDD-5D89803F872E}"/>
              </a:ext>
            </a:extLst>
          </p:cNvPr>
          <p:cNvGraphicFramePr>
            <a:graphicFrameLocks noGrp="1"/>
          </p:cNvGraphicFramePr>
          <p:nvPr>
            <p:ph idx="1"/>
            <p:extLst>
              <p:ext uri="{D42A27DB-BD31-4B8C-83A1-F6EECF244321}">
                <p14:modId xmlns:p14="http://schemas.microsoft.com/office/powerpoint/2010/main" val="863041771"/>
              </p:ext>
            </p:extLst>
          </p:nvPr>
        </p:nvGraphicFramePr>
        <p:xfrm>
          <a:off x="190500" y="186690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AFBD9032-B249-447A-9611-367154FE5E93}"/>
              </a:ext>
            </a:extLst>
          </p:cNvPr>
          <p:cNvSpPr txBox="1">
            <a:spLocks/>
          </p:cNvSpPr>
          <p:nvPr/>
        </p:nvSpPr>
        <p:spPr>
          <a:xfrm>
            <a:off x="228599" y="1480593"/>
            <a:ext cx="8162925" cy="105305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Website Accessibility Conformance Evaluation Methodology (WCAG-EM)</a:t>
            </a:r>
          </a:p>
        </p:txBody>
      </p:sp>
      <p:sp>
        <p:nvSpPr>
          <p:cNvPr id="3" name="Footer Placeholder 2">
            <a:extLst>
              <a:ext uri="{FF2B5EF4-FFF2-40B4-BE49-F238E27FC236}">
                <a16:creationId xmlns:a16="http://schemas.microsoft.com/office/drawing/2014/main" id="{39BBF98A-43AC-467D-B63F-AE9E77C81C8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43848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0</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lstStyle/>
          <a:p>
            <a:endParaRPr lang="en-GB"/>
          </a:p>
        </p:txBody>
      </p:sp>
      <p:sp>
        <p:nvSpPr>
          <p:cNvPr id="2" name="Slide Number Placeholder 1">
            <a:extLst>
              <a:ext uri="{FF2B5EF4-FFF2-40B4-BE49-F238E27FC236}">
                <a16:creationId xmlns:a16="http://schemas.microsoft.com/office/drawing/2014/main" id="{2769FC15-A804-490F-8F7A-9C3D1F98D57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62</a:t>
            </a:fld>
            <a:endParaRPr lang="en-GB"/>
          </a:p>
        </p:txBody>
      </p:sp>
      <p:sp>
        <p:nvSpPr>
          <p:cNvPr id="4" name="Footer Placeholder 3">
            <a:extLst>
              <a:ext uri="{FF2B5EF4-FFF2-40B4-BE49-F238E27FC236}">
                <a16:creationId xmlns:a16="http://schemas.microsoft.com/office/drawing/2014/main" id="{447D8DE8-8E87-4ACA-8ACD-ABA432158EA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4135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Promoting accessibility statements for our services will…</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graphicFrame>
        <p:nvGraphicFramePr>
          <p:cNvPr id="6" name="Content Placeholder 2">
            <a:extLst>
              <a:ext uri="{FF2B5EF4-FFF2-40B4-BE49-F238E27FC236}">
                <a16:creationId xmlns:a16="http://schemas.microsoft.com/office/drawing/2014/main" id="{613AB3F7-87E5-4457-983B-38F657055C7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63F34A69-AA4B-447D-AAED-657065CB4D98}"/>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63</a:t>
            </a:fld>
            <a:endParaRPr lang="en-GB"/>
          </a:p>
        </p:txBody>
      </p:sp>
      <p:sp>
        <p:nvSpPr>
          <p:cNvPr id="3" name="Footer Placeholder 2">
            <a:extLst>
              <a:ext uri="{FF2B5EF4-FFF2-40B4-BE49-F238E27FC236}">
                <a16:creationId xmlns:a16="http://schemas.microsoft.com/office/drawing/2014/main" id="{14E8669D-BF67-4797-8124-915A6038409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78082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F8252CA-A758-410F-ACB7-4460DEDA0DAF}"/>
              </a:ext>
            </a:extLst>
          </p:cNvPr>
          <p:cNvSpPr>
            <a:spLocks noGrp="1"/>
          </p:cNvSpPr>
          <p:nvPr>
            <p:ph type="title"/>
          </p:nvPr>
        </p:nvSpPr>
        <p:spPr/>
        <p:txBody>
          <a:bodyPr>
            <a:normAutofit fontScale="90000"/>
          </a:bodyPr>
          <a:lstStyle/>
          <a:p>
            <a:r>
              <a:rPr lang="en-GB"/>
              <a:t>Automated testing to identify trends and quick fixes</a:t>
            </a:r>
          </a:p>
        </p:txBody>
      </p:sp>
      <p:pic>
        <p:nvPicPr>
          <p:cNvPr id="5" name="Content Placeholder 8" descr="Axe accessibility checker">
            <a:extLst>
              <a:ext uri="{FF2B5EF4-FFF2-40B4-BE49-F238E27FC236}">
                <a16:creationId xmlns:a16="http://schemas.microsoft.com/office/drawing/2014/main" id="{FCA6018C-F5BA-4487-B96B-97D1E65B6FB2}"/>
              </a:ext>
              <a:ext uri="{C183D7F6-B498-43B3-948B-1728B52AA6E4}">
                <adec:decorative xmlns:adec="http://schemas.microsoft.com/office/drawing/2017/decorative" val="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4730090"/>
            <a:ext cx="1451635" cy="1451635"/>
          </a:xfrm>
          <a:prstGeom prst="rect">
            <a:avLst/>
          </a:prstGeom>
          <a:ln w="38100">
            <a:solidFill>
              <a:schemeClr val="accent5"/>
            </a:solidFill>
          </a:ln>
        </p:spPr>
      </p:pic>
      <p:sp>
        <p:nvSpPr>
          <p:cNvPr id="21" name="Rectangle 20">
            <a:extLst>
              <a:ext uri="{FF2B5EF4-FFF2-40B4-BE49-F238E27FC236}">
                <a16:creationId xmlns:a16="http://schemas.microsoft.com/office/drawing/2014/main" id="{128ADF1B-4304-45E2-8964-D49451B5F276}"/>
              </a:ext>
            </a:extLst>
          </p:cNvPr>
          <p:cNvSpPr/>
          <p:nvPr/>
        </p:nvSpPr>
        <p:spPr>
          <a:xfrm>
            <a:off x="2598102" y="3429000"/>
            <a:ext cx="1491058"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Automated accessibility scanning.</a:t>
            </a:r>
          </a:p>
        </p:txBody>
      </p:sp>
      <p:cxnSp>
        <p:nvCxnSpPr>
          <p:cNvPr id="11" name="Left arrow">
            <a:extLst>
              <a:ext uri="{FF2B5EF4-FFF2-40B4-BE49-F238E27FC236}">
                <a16:creationId xmlns:a16="http://schemas.microsoft.com/office/drawing/2014/main" id="{45DB7087-404C-4441-B836-57F79764924B}"/>
              </a:ext>
              <a:ext uri="{C183D7F6-B498-43B3-948B-1728B52AA6E4}">
                <adec:decorative xmlns:adec="http://schemas.microsoft.com/office/drawing/2017/decorative" val="1"/>
              </a:ext>
            </a:extLst>
          </p:cNvPr>
          <p:cNvCxnSpPr>
            <a:cxnSpLocks/>
          </p:cNvCxnSpPr>
          <p:nvPr/>
        </p:nvCxnSpPr>
        <p:spPr>
          <a:xfrm flipH="1" flipV="1">
            <a:off x="798676" y="2909523"/>
            <a:ext cx="561298" cy="1673592"/>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9" name="Green icon">
            <a:extLst>
              <a:ext uri="{FF2B5EF4-FFF2-40B4-BE49-F238E27FC236}">
                <a16:creationId xmlns:a16="http://schemas.microsoft.com/office/drawing/2014/main" id="{50E37E3F-D097-436B-95D5-743066D1466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85" y="1450525"/>
            <a:ext cx="1451634" cy="1451634"/>
          </a:xfrm>
          <a:prstGeom prst="rect">
            <a:avLst/>
          </a:prstGeom>
        </p:spPr>
      </p:pic>
      <p:cxnSp>
        <p:nvCxnSpPr>
          <p:cNvPr id="12" name="Middle arrow">
            <a:extLst>
              <a:ext uri="{FF2B5EF4-FFF2-40B4-BE49-F238E27FC236}">
                <a16:creationId xmlns:a16="http://schemas.microsoft.com/office/drawing/2014/main" id="{0EFD47BE-B77B-4171-B63F-9520DDA5E1D2}"/>
              </a:ext>
              <a:ext uri="{C183D7F6-B498-43B3-948B-1728B52AA6E4}">
                <adec:decorative xmlns:adec="http://schemas.microsoft.com/office/drawing/2017/decorative" val="1"/>
              </a:ext>
            </a:extLst>
          </p:cNvPr>
          <p:cNvCxnSpPr>
            <a:cxnSpLocks/>
          </p:cNvCxnSpPr>
          <p:nvPr/>
        </p:nvCxnSpPr>
        <p:spPr>
          <a:xfrm flipV="1">
            <a:off x="1359974" y="2904397"/>
            <a:ext cx="367228" cy="1678718"/>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7" name="Yellow icon">
            <a:extLst>
              <a:ext uri="{FF2B5EF4-FFF2-40B4-BE49-F238E27FC236}">
                <a16:creationId xmlns:a16="http://schemas.microsoft.com/office/drawing/2014/main" id="{7F0E5328-3E88-49C4-98DA-53678DC9CD4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0619" y="1444460"/>
            <a:ext cx="1468888" cy="1468888"/>
          </a:xfrm>
          <a:prstGeom prst="rect">
            <a:avLst/>
          </a:prstGeom>
        </p:spPr>
      </p:pic>
      <p:cxnSp>
        <p:nvCxnSpPr>
          <p:cNvPr id="13" name="Right arrow">
            <a:extLst>
              <a:ext uri="{FF2B5EF4-FFF2-40B4-BE49-F238E27FC236}">
                <a16:creationId xmlns:a16="http://schemas.microsoft.com/office/drawing/2014/main" id="{5CFC2F72-3A4E-4603-A1CA-18557329535B}"/>
              </a:ext>
              <a:ext uri="{C183D7F6-B498-43B3-948B-1728B52AA6E4}">
                <adec:decorative xmlns:adec="http://schemas.microsoft.com/office/drawing/2017/decorative" val="1"/>
              </a:ext>
            </a:extLst>
          </p:cNvPr>
          <p:cNvCxnSpPr>
            <a:cxnSpLocks/>
          </p:cNvCxnSpPr>
          <p:nvPr/>
        </p:nvCxnSpPr>
        <p:spPr>
          <a:xfrm flipV="1">
            <a:off x="1359974" y="2971671"/>
            <a:ext cx="1491058" cy="1611444"/>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Blue icon">
            <a:extLst>
              <a:ext uri="{FF2B5EF4-FFF2-40B4-BE49-F238E27FC236}">
                <a16:creationId xmlns:a16="http://schemas.microsoft.com/office/drawing/2014/main" id="{4C47B3D5-5B4B-4DA4-BD43-1BCDCAF9CB4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9507" y="1450525"/>
            <a:ext cx="1468887" cy="1468887"/>
          </a:xfrm>
          <a:prstGeom prst="rect">
            <a:avLst/>
          </a:prstGeom>
        </p:spPr>
      </p:pic>
      <p:cxnSp>
        <p:nvCxnSpPr>
          <p:cNvPr id="23" name="Straight Connector 22">
            <a:extLst>
              <a:ext uri="{FF2B5EF4-FFF2-40B4-BE49-F238E27FC236}">
                <a16:creationId xmlns:a16="http://schemas.microsoft.com/office/drawing/2014/main" id="{B41A3144-F404-490E-B80E-5E076821A01A}"/>
              </a:ext>
              <a:ext uri="{C183D7F6-B498-43B3-948B-1728B52AA6E4}">
                <adec:decorative xmlns:adec="http://schemas.microsoft.com/office/drawing/2017/decorative" val="1"/>
              </a:ext>
            </a:extLst>
          </p:cNvPr>
          <p:cNvCxnSpPr>
            <a:stCxn id="5" idx="3"/>
          </p:cNvCxnSpPr>
          <p:nvPr/>
        </p:nvCxnSpPr>
        <p:spPr>
          <a:xfrm flipV="1">
            <a:off x="2184266" y="5455907"/>
            <a:ext cx="408953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A88195EB-C974-4BA3-9BC9-240791C512BF}"/>
              </a:ext>
            </a:extLst>
          </p:cNvPr>
          <p:cNvSpPr/>
          <p:nvPr/>
        </p:nvSpPr>
        <p:spPr>
          <a:xfrm>
            <a:off x="3135629" y="5389040"/>
            <a:ext cx="2005714"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Results, collated and organised.</a:t>
            </a:r>
          </a:p>
        </p:txBody>
      </p:sp>
      <p:sp>
        <p:nvSpPr>
          <p:cNvPr id="19" name="Content Placeholder 18">
            <a:extLst>
              <a:ext uri="{FF2B5EF4-FFF2-40B4-BE49-F238E27FC236}">
                <a16:creationId xmlns:a16="http://schemas.microsoft.com/office/drawing/2014/main" id="{B6F7E04A-CFD8-4EBD-860A-18EFF2445DAA}"/>
              </a:ext>
            </a:extLst>
          </p:cNvPr>
          <p:cNvSpPr>
            <a:spLocks noGrp="1"/>
          </p:cNvSpPr>
          <p:nvPr>
            <p:ph sz="half" idx="2"/>
          </p:nvPr>
        </p:nvSpPr>
        <p:spPr>
          <a:solidFill>
            <a:srgbClr val="00131D"/>
          </a:solidFill>
          <a:ln w="38100">
            <a:solidFill>
              <a:schemeClr val="accent1"/>
            </a:solidFill>
          </a:ln>
        </p:spPr>
        <p:txBody>
          <a:bodyPr anchor="ctr"/>
          <a:lstStyle/>
          <a:p>
            <a:r>
              <a:rPr lang="en-GB"/>
              <a:t>Colour contrast</a:t>
            </a:r>
          </a:p>
          <a:p>
            <a:r>
              <a:rPr lang="en-GB"/>
              <a:t>Use of headings</a:t>
            </a:r>
          </a:p>
          <a:p>
            <a:r>
              <a:rPr lang="en-GB"/>
              <a:t>Missing alternative text</a:t>
            </a:r>
          </a:p>
          <a:p>
            <a:r>
              <a:rPr lang="en-GB"/>
              <a:t>Text scaling and zooming disabled</a:t>
            </a:r>
          </a:p>
        </p:txBody>
      </p:sp>
      <p:sp>
        <p:nvSpPr>
          <p:cNvPr id="4" name="Slide Number Placeholder 3">
            <a:extLst>
              <a:ext uri="{FF2B5EF4-FFF2-40B4-BE49-F238E27FC236}">
                <a16:creationId xmlns:a16="http://schemas.microsoft.com/office/drawing/2014/main" id="{50752147-CC28-4E06-B5D5-A6302A30A49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64</a:t>
            </a:fld>
            <a:endParaRPr lang="en-GB"/>
          </a:p>
        </p:txBody>
      </p:sp>
      <p:sp>
        <p:nvSpPr>
          <p:cNvPr id="2" name="Footer Placeholder 1">
            <a:extLst>
              <a:ext uri="{FF2B5EF4-FFF2-40B4-BE49-F238E27FC236}">
                <a16:creationId xmlns:a16="http://schemas.microsoft.com/office/drawing/2014/main" id="{0B6F4FD7-2EF1-4174-8920-CD7CE469E41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696219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2</a:t>
            </a:r>
          </a:p>
        </p:txBody>
      </p:sp>
      <p:pic>
        <p:nvPicPr>
          <p:cNvPr id="6" name="Content Placeholder 5">
            <a:extLst>
              <a:ext uri="{FF2B5EF4-FFF2-40B4-BE49-F238E27FC236}">
                <a16:creationId xmlns:a16="http://schemas.microsoft.com/office/drawing/2014/main" id="{4D503DFB-80E4-48C6-87FB-0CCFA0EC51A6}"/>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65</a:t>
            </a:fld>
            <a:endParaRPr lang="en-GB"/>
          </a:p>
        </p:txBody>
      </p:sp>
      <p:sp>
        <p:nvSpPr>
          <p:cNvPr id="5" name="Footer Placeholder 4">
            <a:extLst>
              <a:ext uri="{FF2B5EF4-FFF2-40B4-BE49-F238E27FC236}">
                <a16:creationId xmlns:a16="http://schemas.microsoft.com/office/drawing/2014/main" id="{A2BD50ED-2655-42D9-9CE6-3AA7091B6AE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graphicFrame>
        <p:nvGraphicFramePr>
          <p:cNvPr id="13" name="SmartArt Placeholder 8" descr="Initiate, Plan, Implement, Sustain. Plan is highlighted">
            <a:extLst>
              <a:ext uri="{FF2B5EF4-FFF2-40B4-BE49-F238E27FC236}">
                <a16:creationId xmlns:a16="http://schemas.microsoft.com/office/drawing/2014/main" id="{2E903092-0F66-407D-9A45-7241C5047139}"/>
              </a:ext>
            </a:extLst>
          </p:cNvPr>
          <p:cNvGraphicFramePr>
            <a:graphicFrameLocks noGrp="1"/>
          </p:cNvGraphicFramePr>
          <p:nvPr>
            <p:ph sz="half" idx="2"/>
            <p:extLst>
              <p:ext uri="{D42A27DB-BD31-4B8C-83A1-F6EECF244321}">
                <p14:modId xmlns:p14="http://schemas.microsoft.com/office/powerpoint/2010/main" val="267953199"/>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6" name="Group 15">
            <a:extLst>
              <a:ext uri="{FF2B5EF4-FFF2-40B4-BE49-F238E27FC236}">
                <a16:creationId xmlns:a16="http://schemas.microsoft.com/office/drawing/2014/main" id="{02DA225F-6497-4E26-8BCF-B3079B65196A}"/>
              </a:ext>
              <a:ext uri="{C183D7F6-B498-43B3-948B-1728B52AA6E4}">
                <adec:decorative xmlns:adec="http://schemas.microsoft.com/office/drawing/2017/decorative" val="1"/>
              </a:ext>
            </a:extLst>
          </p:cNvPr>
          <p:cNvGrpSpPr/>
          <p:nvPr/>
        </p:nvGrpSpPr>
        <p:grpSpPr>
          <a:xfrm>
            <a:off x="8146137" y="1639431"/>
            <a:ext cx="2141514" cy="1328056"/>
            <a:chOff x="8127087" y="1639431"/>
            <a:chExt cx="2141514" cy="1328056"/>
          </a:xfrm>
        </p:grpSpPr>
        <p:cxnSp>
          <p:nvCxnSpPr>
            <p:cNvPr id="14" name="Straight Connector 13">
              <a:extLst>
                <a:ext uri="{FF2B5EF4-FFF2-40B4-BE49-F238E27FC236}">
                  <a16:creationId xmlns:a16="http://schemas.microsoft.com/office/drawing/2014/main" id="{6422BD98-041E-4E8F-9BA6-07F141BC976F}"/>
                </a:ext>
              </a:extLst>
            </p:cNvPr>
            <p:cNvCxnSpPr>
              <a:cxnSpLocks/>
            </p:cNvCxnSpPr>
            <p:nvPr/>
          </p:nvCxnSpPr>
          <p:spPr>
            <a:xfrm>
              <a:off x="910114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23C136A-1D5C-403A-88DE-C36AB8CB85C9}"/>
                </a:ext>
              </a:extLst>
            </p:cNvPr>
            <p:cNvSpPr txBox="1"/>
            <p:nvPr/>
          </p:nvSpPr>
          <p:spPr>
            <a:xfrm>
              <a:off x="812708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grpSp>
    </p:spTree>
    <p:extLst>
      <p:ext uri="{BB962C8B-B14F-4D97-AF65-F5344CB8AC3E}">
        <p14:creationId xmlns:p14="http://schemas.microsoft.com/office/powerpoint/2010/main" val="11893673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3</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66</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3367202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EECE68CD-FC03-4856-815A-452044CC1E04}"/>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896414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Integrate goals into policies (and processes)</a:t>
            </a: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67</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F14037A7-6580-4D51-AF76-B9CB1F127C0B}"/>
              </a:ext>
            </a:extLst>
          </p:cNvPr>
          <p:cNvGraphicFramePr>
            <a:graphicFrameLocks noGrp="1"/>
          </p:cNvGraphicFramePr>
          <p:nvPr>
            <p:ph type="dgm" sz="quarter" idx="10"/>
            <p:extLst>
              <p:ext uri="{D42A27DB-BD31-4B8C-83A1-F6EECF244321}">
                <p14:modId xmlns:p14="http://schemas.microsoft.com/office/powerpoint/2010/main" val="427293848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C89EC83-EE81-4A17-A3D1-40138D59BC3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338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tx1"/>
                </a:solidFill>
              </a:rPr>
              <a:t>accessibility</a:t>
            </a:r>
            <a:r>
              <a:rPr lang="en-GB">
                <a:solidFill>
                  <a:schemeClr val="bg1"/>
                </a:solidFill>
              </a:rPr>
              <a:t> bugs </a:t>
            </a:r>
            <a:r>
              <a:rPr lang="en-GB">
                <a:solidFill>
                  <a:schemeClr val="tx1"/>
                </a:solidFill>
              </a:rPr>
              <a:t>1</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29" name="TextBox 28">
            <a:extLst>
              <a:ext uri="{FF2B5EF4-FFF2-40B4-BE49-F238E27FC236}">
                <a16:creationId xmlns:a16="http://schemas.microsoft.com/office/drawing/2014/main" id="{D1E6C4E4-D007-47BC-9A52-6675EFB634C2}"/>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7" name="Slide Number Placeholder 6">
            <a:extLst>
              <a:ext uri="{FF2B5EF4-FFF2-40B4-BE49-F238E27FC236}">
                <a16:creationId xmlns:a16="http://schemas.microsoft.com/office/drawing/2014/main" id="{15C556C6-698A-4635-8767-86D5F06E80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68</a:t>
            </a:fld>
            <a:endParaRPr lang="en-GB"/>
          </a:p>
        </p:txBody>
      </p:sp>
      <p:sp>
        <p:nvSpPr>
          <p:cNvPr id="3" name="Footer Placeholder 2">
            <a:extLst>
              <a:ext uri="{FF2B5EF4-FFF2-40B4-BE49-F238E27FC236}">
                <a16:creationId xmlns:a16="http://schemas.microsoft.com/office/drawing/2014/main" id="{98700EFE-9431-42E0-B32C-561902ECDCF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29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accent1"/>
                </a:solidFill>
              </a:rPr>
              <a:t>accessibility</a:t>
            </a:r>
            <a:r>
              <a:rPr lang="en-GB">
                <a:solidFill>
                  <a:schemeClr val="bg1"/>
                </a:solidFill>
              </a:rPr>
              <a:t> bugs </a:t>
            </a:r>
            <a:r>
              <a:rPr lang="en-GB">
                <a:solidFill>
                  <a:schemeClr val="tx1"/>
                </a:solidFill>
              </a:rPr>
              <a:t>2</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7" name="Slide Number Placeholder 6">
            <a:extLst>
              <a:ext uri="{FF2B5EF4-FFF2-40B4-BE49-F238E27FC236}">
                <a16:creationId xmlns:a16="http://schemas.microsoft.com/office/drawing/2014/main" id="{15C556C6-698A-4635-8767-86D5F06E80D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69</a:t>
            </a:fld>
            <a:endParaRPr lang="en-GB"/>
          </a:p>
        </p:txBody>
      </p:sp>
      <p:sp>
        <p:nvSpPr>
          <p:cNvPr id="13" name="TextBox 12">
            <a:extLst>
              <a:ext uri="{FF2B5EF4-FFF2-40B4-BE49-F238E27FC236}">
                <a16:creationId xmlns:a16="http://schemas.microsoft.com/office/drawing/2014/main" id="{FA068F34-842E-4577-8C7D-6EA82C82A8AD}"/>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45E119CD-4BA8-45BF-89F9-F39B8FC5586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70982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AAE5-B8C6-4F9D-B8BF-0D9B3A91631A}"/>
              </a:ext>
            </a:extLst>
          </p:cNvPr>
          <p:cNvSpPr>
            <a:spLocks noGrp="1"/>
          </p:cNvSpPr>
          <p:nvPr>
            <p:ph type="title"/>
          </p:nvPr>
        </p:nvSpPr>
        <p:spPr/>
        <p:txBody>
          <a:bodyPr/>
          <a:lstStyle/>
          <a:p>
            <a:r>
              <a:rPr lang="en-GB"/>
              <a:t>Why concentrate on IT departments?</a:t>
            </a:r>
          </a:p>
        </p:txBody>
      </p:sp>
      <p:graphicFrame>
        <p:nvGraphicFramePr>
          <p:cNvPr id="6" name="Content Placeholder 2" descr="Institutional approach: most effective.&#10;IT departments have specific attributes.&#10;">
            <a:extLst>
              <a:ext uri="{FF2B5EF4-FFF2-40B4-BE49-F238E27FC236}">
                <a16:creationId xmlns:a16="http://schemas.microsoft.com/office/drawing/2014/main" id="{6956718E-F88E-41CA-823C-6F16392BC384}"/>
              </a:ext>
            </a:extLst>
          </p:cNvPr>
          <p:cNvGraphicFramePr>
            <a:graphicFrameLocks noGrp="1"/>
          </p:cNvGraphicFramePr>
          <p:nvPr>
            <p:ph sz="half" idx="1"/>
            <p:extLst>
              <p:ext uri="{D42A27DB-BD31-4B8C-83A1-F6EECF244321}">
                <p14:modId xmlns:p14="http://schemas.microsoft.com/office/powerpoint/2010/main" val="95432995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2" descr="Lots of services&#10;Leaders&#10;Technical details&#10;Potential impact&#10;Embedded in institution&#10;Can act now&#10;">
            <a:extLst>
              <a:ext uri="{FF2B5EF4-FFF2-40B4-BE49-F238E27FC236}">
                <a16:creationId xmlns:a16="http://schemas.microsoft.com/office/drawing/2014/main" id="{5C0A6A3A-145F-4ED5-A8FA-C7930C09E640}"/>
              </a:ext>
            </a:extLst>
          </p:cNvPr>
          <p:cNvGraphicFramePr>
            <a:graphicFrameLocks noGrp="1"/>
          </p:cNvGraphicFramePr>
          <p:nvPr>
            <p:ph sz="half" idx="2"/>
            <p:extLst>
              <p:ext uri="{D42A27DB-BD31-4B8C-83A1-F6EECF244321}">
                <p14:modId xmlns:p14="http://schemas.microsoft.com/office/powerpoint/2010/main" val="3540986538"/>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DF5D1B66-ACE3-45EE-BB12-70123D43CA7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a:t>
            </a:fld>
            <a:endParaRPr lang="en-GB"/>
          </a:p>
        </p:txBody>
      </p:sp>
      <p:sp>
        <p:nvSpPr>
          <p:cNvPr id="3" name="Footer Placeholder 2">
            <a:extLst>
              <a:ext uri="{FF2B5EF4-FFF2-40B4-BE49-F238E27FC236}">
                <a16:creationId xmlns:a16="http://schemas.microsoft.com/office/drawing/2014/main" id="{056EC9A5-7655-402B-9048-EF5022E88B1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24381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accessibility bugs </a:t>
            </a:r>
            <a:r>
              <a:rPr lang="en-GB">
                <a:solidFill>
                  <a:schemeClr val="tx1"/>
                </a:solidFill>
              </a:rPr>
              <a:t>3</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cxnSp>
        <p:nvCxnSpPr>
          <p:cNvPr id="13" name="Straight Arrow Connector 12">
            <a:extLst>
              <a:ext uri="{FF2B5EF4-FFF2-40B4-BE49-F238E27FC236}">
                <a16:creationId xmlns:a16="http://schemas.microsoft.com/office/drawing/2014/main" id="{050E2462-EB9C-405A-8323-8218E158B93A}"/>
              </a:ext>
              <a:ext uri="{C183D7F6-B498-43B3-948B-1728B52AA6E4}">
                <adec:decorative xmlns:adec="http://schemas.microsoft.com/office/drawing/2017/decorative" val="1"/>
              </a:ext>
            </a:extLst>
          </p:cNvPr>
          <p:cNvCxnSpPr/>
          <p:nvPr/>
        </p:nvCxnSpPr>
        <p:spPr>
          <a:xfrm flipH="1">
            <a:off x="1392865" y="1563463"/>
            <a:ext cx="8697433" cy="28915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8A27809-CCD7-4455-A43C-4B43FD0748B9}"/>
              </a:ext>
            </a:extLst>
          </p:cNvPr>
          <p:cNvSpPr/>
          <p:nvPr/>
        </p:nvSpPr>
        <p:spPr>
          <a:xfrm>
            <a:off x="1150134" y="1743740"/>
            <a:ext cx="3482763" cy="1763163"/>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The earlier we consider accessibility the better!</a:t>
            </a:r>
          </a:p>
        </p:txBody>
      </p:sp>
      <p:sp>
        <p:nvSpPr>
          <p:cNvPr id="4" name="Slide Number Placeholder 3">
            <a:extLst>
              <a:ext uri="{FF2B5EF4-FFF2-40B4-BE49-F238E27FC236}">
                <a16:creationId xmlns:a16="http://schemas.microsoft.com/office/drawing/2014/main" id="{069B95D9-260F-483A-9CCF-C4EF559B7B9E}"/>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70</a:t>
            </a:fld>
            <a:endParaRPr lang="en-GB"/>
          </a:p>
        </p:txBody>
      </p:sp>
      <p:sp>
        <p:nvSpPr>
          <p:cNvPr id="16" name="TextBox 15">
            <a:extLst>
              <a:ext uri="{FF2B5EF4-FFF2-40B4-BE49-F238E27FC236}">
                <a16:creationId xmlns:a16="http://schemas.microsoft.com/office/drawing/2014/main" id="{0BA0B0BB-6B64-43D4-917E-854F2989CE7E}"/>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E274B2C0-A953-462A-9834-69202E00813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82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(6)</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Arrow: Left 12">
            <a:extLst>
              <a:ext uri="{FF2B5EF4-FFF2-40B4-BE49-F238E27FC236}">
                <a16:creationId xmlns:a16="http://schemas.microsoft.com/office/drawing/2014/main" id="{F56CACFA-D1CC-4880-A69F-E99A0AADA8D0}"/>
              </a:ext>
            </a:extLst>
          </p:cNvPr>
          <p:cNvSpPr/>
          <p:nvPr/>
        </p:nvSpPr>
        <p:spPr>
          <a:xfrm>
            <a:off x="253162" y="2374227"/>
            <a:ext cx="11180846" cy="2109546"/>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a:solidFill>
                  <a:schemeClr val="accent5"/>
                </a:solidFill>
              </a:rPr>
              <a:t>Shift left</a:t>
            </a:r>
          </a:p>
        </p:txBody>
      </p:sp>
      <p:sp>
        <p:nvSpPr>
          <p:cNvPr id="11" name="Rectangle 10">
            <a:extLst>
              <a:ext uri="{FF2B5EF4-FFF2-40B4-BE49-F238E27FC236}">
                <a16:creationId xmlns:a16="http://schemas.microsoft.com/office/drawing/2014/main" id="{585E4892-9FF5-42D9-90C3-C6358FE089FA}"/>
              </a:ext>
              <a:ext uri="{C183D7F6-B498-43B3-948B-1728B52AA6E4}">
                <adec:decorative xmlns:adec="http://schemas.microsoft.com/office/drawing/2017/decorative" val="1"/>
              </a:ext>
            </a:extLst>
          </p:cNvPr>
          <p:cNvSpPr/>
          <p:nvPr/>
        </p:nvSpPr>
        <p:spPr>
          <a:xfrm>
            <a:off x="7309682" y="1426003"/>
            <a:ext cx="2155656" cy="4476936"/>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10" name="Rectangle 9">
            <a:extLst>
              <a:ext uri="{FF2B5EF4-FFF2-40B4-BE49-F238E27FC236}">
                <a16:creationId xmlns:a16="http://schemas.microsoft.com/office/drawing/2014/main" id="{DA63F7F8-CFFA-4824-A941-E48C0D4D895C}"/>
              </a:ext>
              <a:ext uri="{C183D7F6-B498-43B3-948B-1728B52AA6E4}">
                <adec:decorative xmlns:adec="http://schemas.microsoft.com/office/drawing/2017/decorative" val="1"/>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9" name="Rectangle 8">
            <a:extLst>
              <a:ext uri="{FF2B5EF4-FFF2-40B4-BE49-F238E27FC236}">
                <a16:creationId xmlns:a16="http://schemas.microsoft.com/office/drawing/2014/main" id="{9653DBEE-C458-4ED7-BB1C-0F7071F3A18D}"/>
              </a:ext>
              <a:ext uri="{C183D7F6-B498-43B3-948B-1728B52AA6E4}">
                <adec:decorative xmlns:adec="http://schemas.microsoft.com/office/drawing/2017/decorative" val="1"/>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3" name="Rectangle 2">
            <a:extLst>
              <a:ext uri="{FF2B5EF4-FFF2-40B4-BE49-F238E27FC236}">
                <a16:creationId xmlns:a16="http://schemas.microsoft.com/office/drawing/2014/main" id="{D1AD84E0-F658-4FF0-B166-180DB308EDE9}"/>
              </a:ext>
              <a:ext uri="{C183D7F6-B498-43B3-948B-1728B52AA6E4}">
                <adec:decorative xmlns:adec="http://schemas.microsoft.com/office/drawing/2017/decorative" val="1"/>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dirty="0">
              <a:solidFill>
                <a:schemeClr val="accent5"/>
              </a:solidFill>
            </a:endParaRPr>
          </a:p>
        </p:txBody>
      </p:sp>
      <p:sp>
        <p:nvSpPr>
          <p:cNvPr id="12" name="Rectangle 11">
            <a:extLst>
              <a:ext uri="{FF2B5EF4-FFF2-40B4-BE49-F238E27FC236}">
                <a16:creationId xmlns:a16="http://schemas.microsoft.com/office/drawing/2014/main" id="{FB71C47C-C037-4172-B2F1-0043C3CA2F35}"/>
              </a:ext>
              <a:ext uri="{C183D7F6-B498-43B3-948B-1728B52AA6E4}">
                <adec:decorative xmlns:adec="http://schemas.microsoft.com/office/drawing/2017/decorative" val="1"/>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GB" dirty="0">
              <a:solidFill>
                <a:schemeClr val="accent5"/>
              </a:solidFill>
            </a:endParaRP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71</a:t>
            </a:fld>
            <a:endParaRPr lang="en-GB"/>
          </a:p>
        </p:txBody>
      </p:sp>
      <p:sp>
        <p:nvSpPr>
          <p:cNvPr id="4" name="Footer Placeholder 3">
            <a:extLst>
              <a:ext uri="{FF2B5EF4-FFF2-40B4-BE49-F238E27FC236}">
                <a16:creationId xmlns:a16="http://schemas.microsoft.com/office/drawing/2014/main" id="{E0350BAB-955B-4BF6-8D35-E0ACEB31148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5" name="Graphic 14">
            <a:extLst>
              <a:ext uri="{FF2B5EF4-FFF2-40B4-BE49-F238E27FC236}">
                <a16:creationId xmlns:a16="http://schemas.microsoft.com/office/drawing/2014/main" id="{C8E102A5-295E-43BE-B704-2568A263B26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15158" y="1588569"/>
            <a:ext cx="1944704" cy="1944704"/>
          </a:xfrm>
          <a:prstGeom prst="rect">
            <a:avLst/>
          </a:prstGeom>
        </p:spPr>
      </p:pic>
      <p:pic>
        <p:nvPicPr>
          <p:cNvPr id="16" name="Graphic 15">
            <a:extLst>
              <a:ext uri="{FF2B5EF4-FFF2-40B4-BE49-F238E27FC236}">
                <a16:creationId xmlns:a16="http://schemas.microsoft.com/office/drawing/2014/main" id="{2C0BB250-5CEA-42C0-97E2-FE2E8D8CD9C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02317" y="1588569"/>
            <a:ext cx="1944704" cy="1944704"/>
          </a:xfrm>
          <a:prstGeom prst="rect">
            <a:avLst/>
          </a:prstGeom>
        </p:spPr>
      </p:pic>
      <p:pic>
        <p:nvPicPr>
          <p:cNvPr id="17" name="Graphic 16">
            <a:extLst>
              <a:ext uri="{FF2B5EF4-FFF2-40B4-BE49-F238E27FC236}">
                <a16:creationId xmlns:a16="http://schemas.microsoft.com/office/drawing/2014/main" id="{B18080CA-55D6-4B53-ABC9-0F0462912F27}"/>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02390" y="1588569"/>
            <a:ext cx="1944704" cy="1944704"/>
          </a:xfrm>
          <a:prstGeom prst="rect">
            <a:avLst/>
          </a:prstGeom>
        </p:spPr>
      </p:pic>
      <p:pic>
        <p:nvPicPr>
          <p:cNvPr id="18" name="Graphic 17">
            <a:extLst>
              <a:ext uri="{FF2B5EF4-FFF2-40B4-BE49-F238E27FC236}">
                <a16:creationId xmlns:a16="http://schemas.microsoft.com/office/drawing/2014/main" id="{5BC33F35-B6EB-4FD5-A7AC-93D042E1690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766280" y="1587346"/>
            <a:ext cx="1944704" cy="1944704"/>
          </a:xfrm>
          <a:prstGeom prst="rect">
            <a:avLst/>
          </a:prstGeom>
        </p:spPr>
      </p:pic>
      <p:pic>
        <p:nvPicPr>
          <p:cNvPr id="19" name="Graphic 18">
            <a:extLst>
              <a:ext uri="{FF2B5EF4-FFF2-40B4-BE49-F238E27FC236}">
                <a16:creationId xmlns:a16="http://schemas.microsoft.com/office/drawing/2014/main" id="{09CADF5B-F827-48BA-B182-1FCEDFDE2EC1}"/>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5576" y="1587346"/>
            <a:ext cx="1944704" cy="1944704"/>
          </a:xfrm>
          <a:prstGeom prst="rect">
            <a:avLst/>
          </a:prstGeom>
        </p:spPr>
      </p:pic>
    </p:spTree>
    <p:extLst>
      <p:ext uri="{BB962C8B-B14F-4D97-AF65-F5344CB8AC3E}">
        <p14:creationId xmlns:p14="http://schemas.microsoft.com/office/powerpoint/2010/main" val="625417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xit" presetSubtype="0" fill="hold" grpId="1" nodeType="withEffect">
                                  <p:stCondLst>
                                    <p:cond delay="0"/>
                                  </p:stCondLst>
                                  <p:childTnLst>
                                    <p:animEffect transition="out" filter="fade">
                                      <p:cBhvr>
                                        <p:cTn id="17" dur="500"/>
                                        <p:tgtEl>
                                          <p:spTgt spid="13"/>
                                        </p:tgtEl>
                                      </p:cBhvr>
                                    </p:animEffect>
                                    <p:set>
                                      <p:cBhvr>
                                        <p:cTn id="18" dur="1" fill="hold">
                                          <p:stCondLst>
                                            <p:cond delay="499"/>
                                          </p:stCondLst>
                                        </p:cTn>
                                        <p:tgtEl>
                                          <p:spTgt spid="13"/>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fad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par>
                                <p:cTn id="48" presetID="10" presetClass="entr" presetSubtype="0" fill="hold" nodeType="with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par>
                          <p:cTn id="51" fill="hold">
                            <p:stCondLst>
                              <p:cond delay="500"/>
                            </p:stCondLst>
                            <p:childTnLst>
                              <p:par>
                                <p:cTn id="52" presetID="22" presetClass="entr" presetSubtype="2" fill="hold" grpId="0" nodeType="after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1" grpId="0" animBg="1"/>
      <p:bldP spid="10" grpId="0" animBg="1"/>
      <p:bldP spid="9" grpId="0" animBg="1"/>
      <p:bldP spid="3" grpId="0" animBg="1"/>
      <p:bldP spid="12"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Behaviour Driven Development</a:t>
            </a:r>
          </a:p>
        </p:txBody>
      </p:sp>
      <p:sp>
        <p:nvSpPr>
          <p:cNvPr id="12" name="Content Placeholder 2">
            <a:extLst>
              <a:ext uri="{FF2B5EF4-FFF2-40B4-BE49-F238E27FC236}">
                <a16:creationId xmlns:a16="http://schemas.microsoft.com/office/drawing/2014/main" id="{E83CCA6D-F1BA-4FA0-A4CA-E1A4BE0F878B}"/>
              </a:ext>
              <a:ext uri="{C183D7F6-B498-43B3-948B-1728B52AA6E4}">
                <adec:decorative xmlns:adec="http://schemas.microsoft.com/office/drawing/2017/decorative" val="1"/>
              </a:ext>
            </a:extLst>
          </p:cNvPr>
          <p:cNvSpPr>
            <a:spLocks noGrp="1"/>
          </p:cNvSpPr>
          <p:nvPr>
            <p:ph idx="1"/>
          </p:nvPr>
        </p:nvSpPr>
        <p:spPr>
          <a:xfrm>
            <a:off x="2964427" y="1411942"/>
            <a:ext cx="3650500" cy="4746952"/>
          </a:xfrm>
        </p:spPr>
        <p:txBody>
          <a:bodyPr/>
          <a:lstStyle/>
          <a:p>
            <a:pPr>
              <a:buFont typeface="Wingdings" panose="05000000000000000000" pitchFamily="2" charset="2"/>
              <a:buChar char="ü"/>
            </a:pPr>
            <a:r>
              <a:rPr lang="en-US"/>
              <a:t> Identify possible accessibility issues whilst coding.</a:t>
            </a:r>
          </a:p>
        </p:txBody>
      </p:sp>
      <p:pic>
        <p:nvPicPr>
          <p:cNvPr id="6" name="Picture 5" descr="HTML written in Visual Studio code. Axe Linter has identified the use of markup without semantics.">
            <a:extLst>
              <a:ext uri="{FF2B5EF4-FFF2-40B4-BE49-F238E27FC236}">
                <a16:creationId xmlns:a16="http://schemas.microsoft.com/office/drawing/2014/main" id="{AAA4FAC0-0849-408A-B019-FEDE7DB83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178" y="1361387"/>
            <a:ext cx="5055752" cy="4979534"/>
          </a:xfrm>
          <a:prstGeom prst="rect">
            <a:avLst/>
          </a:prstGeom>
        </p:spPr>
      </p:pic>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72</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95900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Behaviour Driven Development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73</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3" name="Graphic 12" descr="Circles with arrows with solid fill">
            <a:extLst>
              <a:ext uri="{FF2B5EF4-FFF2-40B4-BE49-F238E27FC236}">
                <a16:creationId xmlns:a16="http://schemas.microsoft.com/office/drawing/2014/main" id="{B586B8CF-DF29-476B-8A9B-051279EA47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080490" y="1633658"/>
            <a:ext cx="4068878" cy="4068878"/>
          </a:xfrm>
          <a:prstGeom prst="rect">
            <a:avLst/>
          </a:prstGeom>
        </p:spPr>
      </p:pic>
    </p:spTree>
    <p:extLst>
      <p:ext uri="{BB962C8B-B14F-4D97-AF65-F5344CB8AC3E}">
        <p14:creationId xmlns:p14="http://schemas.microsoft.com/office/powerpoint/2010/main" val="33263522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Linters and IDE plugins.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Continuous integration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Behaviour Driven Development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74</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32" name="Content Placeholder 2">
            <a:extLst>
              <a:ext uri="{FF2B5EF4-FFF2-40B4-BE49-F238E27FC236}">
                <a16:creationId xmlns:a16="http://schemas.microsoft.com/office/drawing/2014/main" id="{7CE5569A-F94E-452F-96E8-3448DAFE8DDA}"/>
              </a:ext>
            </a:extLst>
          </p:cNvPr>
          <p:cNvSpPr txBox="1">
            <a:spLocks/>
          </p:cNvSpPr>
          <p:nvPr/>
        </p:nvSpPr>
        <p:spPr>
          <a:xfrm>
            <a:off x="3121335" y="168301"/>
            <a:ext cx="8531290" cy="6041148"/>
          </a:xfrm>
          <a:prstGeom prst="rect">
            <a:avLst/>
          </a:prstGeom>
          <a:solidFill>
            <a:schemeClr val="bg1">
              <a:lumMod val="10000"/>
            </a:schemeClr>
          </a:solidFill>
          <a:ln w="38100">
            <a:solidFill>
              <a:schemeClr val="accent2"/>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dirty="0"/>
              <a:t>Scenario</a:t>
            </a:r>
            <a:r>
              <a:rPr lang="en-GB" sz="2400" dirty="0"/>
              <a:t>: A sighted keyboard-only user with a motor disability can operate an interface by only using a keyboard.</a:t>
            </a:r>
          </a:p>
          <a:p>
            <a:pPr marL="0" indent="0">
              <a:buFont typeface="Arial" panose="020B0604020202020204" pitchFamily="34" charset="0"/>
              <a:buNone/>
            </a:pPr>
            <a:endParaRPr lang="en-GB" sz="2400" dirty="0"/>
          </a:p>
          <a:p>
            <a:r>
              <a:rPr lang="en-GB" sz="2400" b="1" dirty="0"/>
              <a:t>Given</a:t>
            </a:r>
            <a:r>
              <a:rPr lang="en-GB" sz="2400" dirty="0"/>
              <a:t> I am a sighted keyboard-only user with a user disability</a:t>
            </a:r>
          </a:p>
          <a:p>
            <a:r>
              <a:rPr lang="en-GB" sz="2400" b="1" dirty="0"/>
              <a:t>When</a:t>
            </a:r>
            <a:r>
              <a:rPr lang="en-GB" sz="2400" dirty="0"/>
              <a:t> I navigate the page with the TAB key forwards and backwards</a:t>
            </a:r>
          </a:p>
          <a:p>
            <a:r>
              <a:rPr lang="en-GB" sz="2400" b="1" dirty="0"/>
              <a:t>Then</a:t>
            </a:r>
            <a:r>
              <a:rPr lang="en-GB" sz="2400" dirty="0"/>
              <a:t> all interactive objects receive focus</a:t>
            </a:r>
          </a:p>
          <a:p>
            <a:r>
              <a:rPr lang="en-GB" sz="2400" b="1" dirty="0"/>
              <a:t>And</a:t>
            </a:r>
            <a:r>
              <a:rPr lang="en-GB" sz="2400" dirty="0"/>
              <a:t> all interactive objects are operable</a:t>
            </a:r>
          </a:p>
          <a:p>
            <a:r>
              <a:rPr lang="en-GB" sz="2400" b="1" dirty="0"/>
              <a:t>And</a:t>
            </a:r>
            <a:r>
              <a:rPr lang="en-GB" sz="2400" dirty="0"/>
              <a:t> all interactive objects receive focus in a logical order</a:t>
            </a:r>
          </a:p>
          <a:p>
            <a:r>
              <a:rPr lang="en-GB" sz="2400" b="1" dirty="0"/>
              <a:t>And</a:t>
            </a:r>
            <a:r>
              <a:rPr lang="en-GB" sz="2400" dirty="0"/>
              <a:t> I can always visually tell what element has focus</a:t>
            </a:r>
          </a:p>
        </p:txBody>
      </p:sp>
    </p:spTree>
    <p:extLst>
      <p:ext uri="{BB962C8B-B14F-4D97-AF65-F5344CB8AC3E}">
        <p14:creationId xmlns:p14="http://schemas.microsoft.com/office/powerpoint/2010/main" val="376125007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pSp>
        <p:nvGrpSpPr>
          <p:cNvPr id="8" name="Group 7" descr="Build">
            <a:extLst>
              <a:ext uri="{FF2B5EF4-FFF2-40B4-BE49-F238E27FC236}">
                <a16:creationId xmlns:a16="http://schemas.microsoft.com/office/drawing/2014/main" id="{B0398AC6-474B-4EDB-BB6E-36534DED77A7}"/>
              </a:ext>
            </a:extLst>
          </p:cNvPr>
          <p:cNvGrpSpPr/>
          <p:nvPr/>
        </p:nvGrpSpPr>
        <p:grpSpPr>
          <a:xfrm>
            <a:off x="190500" y="168301"/>
            <a:ext cx="2442362" cy="976945"/>
            <a:chOff x="5513354" y="3319151"/>
            <a:chExt cx="2442362" cy="976945"/>
          </a:xfrm>
        </p:grpSpPr>
        <p:sp>
          <p:nvSpPr>
            <p:cNvPr id="9" name="Arrow: Chevron 8">
              <a:extLst>
                <a:ext uri="{FF2B5EF4-FFF2-40B4-BE49-F238E27FC236}">
                  <a16:creationId xmlns:a16="http://schemas.microsoft.com/office/drawing/2014/main" id="{3D1D4B6A-ACAB-422D-8082-8B800BF3D8CB}"/>
                </a:ext>
              </a:extLst>
            </p:cNvPr>
            <p:cNvSpPr/>
            <p:nvPr/>
          </p:nvSpPr>
          <p:spPr>
            <a:xfrm>
              <a:off x="5513354" y="3319151"/>
              <a:ext cx="2442362" cy="976945"/>
            </a:xfrm>
            <a:prstGeom prst="chevron">
              <a:avLst/>
            </a:prstGeom>
            <a:solidFill>
              <a:schemeClr val="bg1">
                <a:lumMod val="10000"/>
              </a:schemeClr>
            </a:solidFill>
            <a:ln w="38100">
              <a:solidFill>
                <a:schemeClr val="accent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0622FB38-DABB-4DFA-97F4-DCFE8CC3CE9D}"/>
                </a:ext>
              </a:extLst>
            </p:cNvPr>
            <p:cNvSpPr txBox="1"/>
            <p:nvPr/>
          </p:nvSpPr>
          <p:spPr>
            <a:xfrm>
              <a:off x="6001827"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p:txBody>
        </p:sp>
      </p:grpSp>
      <p:sp>
        <p:nvSpPr>
          <p:cNvPr id="10" name="Rectangle 9">
            <a:extLst>
              <a:ext uri="{FF2B5EF4-FFF2-40B4-BE49-F238E27FC236}">
                <a16:creationId xmlns:a16="http://schemas.microsoft.com/office/drawing/2014/main" id="{DA63F7F8-CFFA-4824-A941-E48C0D4D895C}"/>
              </a:ext>
            </a:extLst>
          </p:cNvPr>
          <p:cNvSpPr/>
          <p:nvPr/>
        </p:nvSpPr>
        <p:spPr>
          <a:xfrm>
            <a:off x="190500" y="1411941"/>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Continuous integration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Behaviour Driven Development</a:t>
            </a:r>
          </a:p>
        </p:txBody>
      </p:sp>
      <p:sp>
        <p:nvSpPr>
          <p:cNvPr id="12" name="Content Placeholder 2">
            <a:extLst>
              <a:ext uri="{FF2B5EF4-FFF2-40B4-BE49-F238E27FC236}">
                <a16:creationId xmlns:a16="http://schemas.microsoft.com/office/drawing/2014/main" id="{E83CCA6D-F1BA-4FA0-A4CA-E1A4BE0F878B}"/>
              </a:ext>
              <a:ext uri="{C183D7F6-B498-43B3-948B-1728B52AA6E4}">
                <adec:decorative xmlns:adec="http://schemas.microsoft.com/office/drawing/2017/decorative" val="1"/>
              </a:ext>
            </a:extLst>
          </p:cNvPr>
          <p:cNvSpPr>
            <a:spLocks noGrp="1"/>
          </p:cNvSpPr>
          <p:nvPr>
            <p:ph idx="1"/>
          </p:nvPr>
        </p:nvSpPr>
        <p:spPr>
          <a:xfrm>
            <a:off x="2964427" y="1411942"/>
            <a:ext cx="3650500" cy="4746952"/>
          </a:xfrm>
        </p:spPr>
        <p:txBody>
          <a:bodyPr/>
          <a:lstStyle/>
          <a:p>
            <a:pPr>
              <a:buFont typeface="Wingdings" panose="05000000000000000000" pitchFamily="2" charset="2"/>
              <a:buChar char="ü"/>
            </a:pPr>
            <a:r>
              <a:rPr lang="en-US"/>
              <a:t> Identify possible accessibility issues whilst coding.</a:t>
            </a:r>
          </a:p>
        </p:txBody>
      </p:sp>
      <p:pic>
        <p:nvPicPr>
          <p:cNvPr id="6" name="Picture 5" descr="HTML written in Visual Studio code. Axe Linter has identified the use of markup without semantics.">
            <a:extLst>
              <a:ext uri="{FF2B5EF4-FFF2-40B4-BE49-F238E27FC236}">
                <a16:creationId xmlns:a16="http://schemas.microsoft.com/office/drawing/2014/main" id="{AAA4FAC0-0849-408A-B019-FEDE7DB838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0178" y="1361387"/>
            <a:ext cx="5055752" cy="4979534"/>
          </a:xfrm>
          <a:prstGeom prst="rect">
            <a:avLst/>
          </a:prstGeom>
        </p:spPr>
      </p:pic>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75</a:t>
            </a:fld>
            <a:endParaRPr lang="en-GB"/>
          </a:p>
        </p:txBody>
      </p:sp>
      <p:sp>
        <p:nvSpPr>
          <p:cNvPr id="3" name="Footer Placeholder 2">
            <a:extLst>
              <a:ext uri="{FF2B5EF4-FFF2-40B4-BE49-F238E27FC236}">
                <a16:creationId xmlns:a16="http://schemas.microsoft.com/office/drawing/2014/main" id="{13A0211A-5348-4A30-97A1-C729FD05AF9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3" name="Graphic 12" descr="Circles with arrows with solid fill">
            <a:extLst>
              <a:ext uri="{FF2B5EF4-FFF2-40B4-BE49-F238E27FC236}">
                <a16:creationId xmlns:a16="http://schemas.microsoft.com/office/drawing/2014/main" id="{B586B8CF-DF29-476B-8A9B-051279EA47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80490" y="1633658"/>
            <a:ext cx="4068878" cy="4068878"/>
          </a:xfrm>
          <a:prstGeom prst="rect">
            <a:avLst/>
          </a:prstGeom>
        </p:spPr>
      </p:pic>
      <p:sp>
        <p:nvSpPr>
          <p:cNvPr id="32" name="Content Placeholder 2">
            <a:extLst>
              <a:ext uri="{FF2B5EF4-FFF2-40B4-BE49-F238E27FC236}">
                <a16:creationId xmlns:a16="http://schemas.microsoft.com/office/drawing/2014/main" id="{7CE5569A-F94E-452F-96E8-3448DAFE8DDA}"/>
              </a:ext>
            </a:extLst>
          </p:cNvPr>
          <p:cNvSpPr txBox="1">
            <a:spLocks/>
          </p:cNvSpPr>
          <p:nvPr/>
        </p:nvSpPr>
        <p:spPr>
          <a:xfrm>
            <a:off x="3139388" y="168301"/>
            <a:ext cx="8531290" cy="6041148"/>
          </a:xfrm>
          <a:prstGeom prst="rect">
            <a:avLst/>
          </a:prstGeom>
          <a:solidFill>
            <a:schemeClr val="bg1">
              <a:lumMod val="10000"/>
            </a:schemeClr>
          </a:solidFill>
          <a:ln w="38100">
            <a:solidFill>
              <a:schemeClr val="accent2"/>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a:t>Scenario</a:t>
            </a:r>
            <a:r>
              <a:rPr lang="en-GB" sz="2400"/>
              <a:t>: A sighted keyboard-only user with a motor disability can operate an interface by only using a keyboard.</a:t>
            </a:r>
          </a:p>
          <a:p>
            <a:pPr marL="0" indent="0">
              <a:buFont typeface="Arial" panose="020B0604020202020204" pitchFamily="34" charset="0"/>
              <a:buNone/>
            </a:pPr>
            <a:endParaRPr lang="en-GB" sz="2400"/>
          </a:p>
          <a:p>
            <a:r>
              <a:rPr lang="en-GB" sz="2400" b="1"/>
              <a:t>Given</a:t>
            </a:r>
            <a:r>
              <a:rPr lang="en-GB" sz="2400"/>
              <a:t> I am a sighted keyboard-only user with a user disability</a:t>
            </a:r>
          </a:p>
          <a:p>
            <a:r>
              <a:rPr lang="en-GB" sz="2400" b="1"/>
              <a:t>When</a:t>
            </a:r>
            <a:r>
              <a:rPr lang="en-GB" sz="2400"/>
              <a:t> I navigate the page with the TAB key forwards and backwards</a:t>
            </a:r>
          </a:p>
          <a:p>
            <a:r>
              <a:rPr lang="en-GB" sz="2400" b="1"/>
              <a:t>Then</a:t>
            </a:r>
            <a:r>
              <a:rPr lang="en-GB" sz="2400"/>
              <a:t> all interactive objects receive focus</a:t>
            </a:r>
          </a:p>
          <a:p>
            <a:r>
              <a:rPr lang="en-GB" sz="2400" b="1"/>
              <a:t>And</a:t>
            </a:r>
            <a:r>
              <a:rPr lang="en-GB" sz="2400"/>
              <a:t> all interactive objects are operable</a:t>
            </a:r>
          </a:p>
          <a:p>
            <a:r>
              <a:rPr lang="en-GB" sz="2400" b="1"/>
              <a:t>And</a:t>
            </a:r>
            <a:r>
              <a:rPr lang="en-GB" sz="2400"/>
              <a:t> all interactive objects receive focus in a logical order</a:t>
            </a:r>
          </a:p>
          <a:p>
            <a:r>
              <a:rPr lang="en-GB" sz="2400" b="1"/>
              <a:t>And</a:t>
            </a:r>
            <a:r>
              <a:rPr lang="en-GB" sz="2400"/>
              <a:t> I can always visually tell what element has focus</a:t>
            </a:r>
          </a:p>
        </p:txBody>
      </p:sp>
    </p:spTree>
    <p:extLst>
      <p:ext uri="{BB962C8B-B14F-4D97-AF65-F5344CB8AC3E}">
        <p14:creationId xmlns:p14="http://schemas.microsoft.com/office/powerpoint/2010/main" val="143845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mph" presetSubtype="2" fill="hold" nodeType="clickEffect">
                                  <p:stCondLst>
                                    <p:cond delay="0"/>
                                  </p:stCondLst>
                                  <p:childTnLst>
                                    <p:animClr clrSpc="rgb" dir="cw">
                                      <p:cBhvr override="childStyle">
                                        <p:cTn id="11" dur="1000" fill="hold"/>
                                        <p:tgtEl>
                                          <p:spTgt spid="10">
                                            <p:txEl>
                                              <p:pRg st="0" end="0"/>
                                            </p:txEl>
                                          </p:spTgt>
                                        </p:tgtEl>
                                        <p:attrNameLst>
                                          <p:attrName>style.color</p:attrName>
                                        </p:attrNameLst>
                                      </p:cBhvr>
                                      <p:to>
                                        <a:schemeClr val="accent2"/>
                                      </p:to>
                                    </p:animClr>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xEl>
                                              <p:pRg st="0" end="0"/>
                                            </p:txEl>
                                          </p:spTgt>
                                        </p:tgtEl>
                                        <p:attrNameLst>
                                          <p:attrName>style.visibility</p:attrName>
                                        </p:attrNameLst>
                                      </p:cBhvr>
                                      <p:to>
                                        <p:strVal val="visible"/>
                                      </p:to>
                                    </p:set>
                                    <p:animEffect transition="in" filter="fade">
                                      <p:cBhvr>
                                        <p:cTn id="17" dur="500"/>
                                        <p:tgtEl>
                                          <p:spTgt spid="12">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mph" presetSubtype="2" fill="hold" nodeType="clickEffect">
                                  <p:stCondLst>
                                    <p:cond delay="0"/>
                                  </p:stCondLst>
                                  <p:childTnLst>
                                    <p:animClr clrSpc="rgb" dir="cw">
                                      <p:cBhvr override="childStyle">
                                        <p:cTn id="21" dur="1000" fill="hold"/>
                                        <p:tgtEl>
                                          <p:spTgt spid="10">
                                            <p:txEl>
                                              <p:pRg st="3" end="3"/>
                                            </p:txEl>
                                          </p:spTgt>
                                        </p:tgtEl>
                                        <p:attrNameLst>
                                          <p:attrName>style.color</p:attrName>
                                        </p:attrNameLst>
                                      </p:cBhvr>
                                      <p:to>
                                        <a:schemeClr val="accent2"/>
                                      </p:to>
                                    </p:animClr>
                                  </p:childTnLst>
                                </p:cTn>
                              </p:par>
                              <p:par>
                                <p:cTn id="22" presetID="3" presetClass="emph" presetSubtype="2" fill="hold" nodeType="withEffect">
                                  <p:stCondLst>
                                    <p:cond delay="0"/>
                                  </p:stCondLst>
                                  <p:childTnLst>
                                    <p:animClr clrSpc="rgb" dir="cw">
                                      <p:cBhvr override="childStyle">
                                        <p:cTn id="23" dur="1000" fill="hold"/>
                                        <p:tgtEl>
                                          <p:spTgt spid="10">
                                            <p:txEl>
                                              <p:pRg st="0" end="0"/>
                                            </p:txEl>
                                          </p:spTgt>
                                        </p:tgtEl>
                                        <p:attrNameLst>
                                          <p:attrName>style.color</p:attrName>
                                        </p:attrNameLst>
                                      </p:cBhvr>
                                      <p:to>
                                        <a:schemeClr val="bg1"/>
                                      </p:to>
                                    </p:animClr>
                                  </p:childTnLst>
                                </p:cTn>
                              </p:par>
                              <p:par>
                                <p:cTn id="24" presetID="10" presetClass="entr" presetSubtype="0" fill="hold"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xit" presetSubtype="0" fill="hold" nodeType="withEffect">
                                  <p:stCondLst>
                                    <p:cond delay="0"/>
                                  </p:stCondLst>
                                  <p:childTnLst>
                                    <p:animEffect transition="out" filter="fade">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par>
                                <p:cTn id="30" presetID="10" presetClass="exit" presetSubtype="0" fill="hold" grpId="2" nodeType="withEffect">
                                  <p:stCondLst>
                                    <p:cond delay="0"/>
                                  </p:stCondLst>
                                  <p:childTnLst>
                                    <p:animEffect transition="out" filter="fade">
                                      <p:cBhvr>
                                        <p:cTn id="31" dur="500"/>
                                        <p:tgtEl>
                                          <p:spTgt spid="12">
                                            <p:txEl>
                                              <p:pRg st="0" end="0"/>
                                            </p:txEl>
                                          </p:spTgt>
                                        </p:tgtEl>
                                      </p:cBhvr>
                                    </p:animEffect>
                                    <p:set>
                                      <p:cBhvr>
                                        <p:cTn id="32" dur="1" fill="hold">
                                          <p:stCondLst>
                                            <p:cond delay="499"/>
                                          </p:stCondLst>
                                        </p:cTn>
                                        <p:tgtEl>
                                          <p:spTgt spid="12">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 presetClass="emph" presetSubtype="2" fill="hold" nodeType="clickEffect">
                                  <p:stCondLst>
                                    <p:cond delay="0"/>
                                  </p:stCondLst>
                                  <p:childTnLst>
                                    <p:animClr clrSpc="rgb" dir="cw">
                                      <p:cBhvr override="childStyle">
                                        <p:cTn id="36" dur="1000" fill="hold"/>
                                        <p:tgtEl>
                                          <p:spTgt spid="10">
                                            <p:txEl>
                                              <p:pRg st="5" end="5"/>
                                            </p:txEl>
                                          </p:spTgt>
                                        </p:tgtEl>
                                        <p:attrNameLst>
                                          <p:attrName>style.color</p:attrName>
                                        </p:attrNameLst>
                                      </p:cBhvr>
                                      <p:to>
                                        <a:schemeClr val="accent2"/>
                                      </p:to>
                                    </p:animClr>
                                  </p:childTnLst>
                                </p:cTn>
                              </p:par>
                              <p:par>
                                <p:cTn id="37" presetID="10" presetClass="exit" presetSubtype="0" fill="hold" nodeType="withEffect">
                                  <p:stCondLst>
                                    <p:cond delay="0"/>
                                  </p:stCondLst>
                                  <p:childTnLst>
                                    <p:animEffect transition="out" filter="fade">
                                      <p:cBhvr>
                                        <p:cTn id="38" dur="500"/>
                                        <p:tgtEl>
                                          <p:spTgt spid="13"/>
                                        </p:tgtEl>
                                      </p:cBhvr>
                                    </p:animEffect>
                                    <p:set>
                                      <p:cBhvr>
                                        <p:cTn id="39" dur="1" fill="hold">
                                          <p:stCondLst>
                                            <p:cond delay="499"/>
                                          </p:stCondLst>
                                        </p:cTn>
                                        <p:tgtEl>
                                          <p:spTgt spid="13"/>
                                        </p:tgtEl>
                                        <p:attrNameLst>
                                          <p:attrName>style.visibility</p:attrName>
                                        </p:attrNameLst>
                                      </p:cBhvr>
                                      <p:to>
                                        <p:strVal val="hidden"/>
                                      </p:to>
                                    </p:set>
                                  </p:childTnLst>
                                </p:cTn>
                              </p:par>
                              <p:par>
                                <p:cTn id="40" presetID="3" presetClass="emph" presetSubtype="2" fill="hold" nodeType="withEffect">
                                  <p:stCondLst>
                                    <p:cond delay="0"/>
                                  </p:stCondLst>
                                  <p:childTnLst>
                                    <p:animClr clrSpc="rgb" dir="cw">
                                      <p:cBhvr override="childStyle">
                                        <p:cTn id="41" dur="1000" fill="hold"/>
                                        <p:tgtEl>
                                          <p:spTgt spid="10">
                                            <p:txEl>
                                              <p:pRg st="3" end="3"/>
                                            </p:txEl>
                                          </p:spTgt>
                                        </p:tgtEl>
                                        <p:attrNameLst>
                                          <p:attrName>style.color</p:attrName>
                                        </p:attrNameLst>
                                      </p:cBhvr>
                                      <p:to>
                                        <a:schemeClr val="bg1"/>
                                      </p:to>
                                    </p:animClr>
                                  </p:childTnLst>
                                </p:cTn>
                              </p:par>
                              <p:par>
                                <p:cTn id="42" presetID="3" presetClass="emph" presetSubtype="2" fill="hold" nodeType="withEffect">
                                  <p:stCondLst>
                                    <p:cond delay="0"/>
                                  </p:stCondLst>
                                  <p:childTnLst>
                                    <p:animClr clrSpc="rgb" dir="cw">
                                      <p:cBhvr override="childStyle">
                                        <p:cTn id="43" dur="1000" fill="hold"/>
                                        <p:tgtEl>
                                          <p:spTgt spid="10">
                                            <p:txEl>
                                              <p:pRg st="3" end="3"/>
                                            </p:txEl>
                                          </p:spTgt>
                                        </p:tgtEl>
                                        <p:attrNameLst>
                                          <p:attrName>style.color</p:attrName>
                                        </p:attrNameLst>
                                      </p:cBhvr>
                                      <p:to>
                                        <a:schemeClr val="bg1"/>
                                      </p:to>
                                    </p:animClr>
                                  </p:childTnLst>
                                </p:cTn>
                              </p:par>
                              <p:par>
                                <p:cTn id="44" presetID="10" presetClass="exit" presetSubtype="0" fill="hold" grpId="1" nodeType="withEffect">
                                  <p:stCondLst>
                                    <p:cond delay="0"/>
                                  </p:stCondLst>
                                  <p:childTnLst>
                                    <p:animEffect transition="out" filter="fade">
                                      <p:cBhvr>
                                        <p:cTn id="45" dur="500"/>
                                        <p:tgtEl>
                                          <p:spTgt spid="12">
                                            <p:txEl>
                                              <p:pRg st="0" end="0"/>
                                            </p:txEl>
                                          </p:spTgt>
                                        </p:tgtEl>
                                      </p:cBhvr>
                                    </p:animEffect>
                                    <p:set>
                                      <p:cBhvr>
                                        <p:cTn id="46" dur="1" fill="hold">
                                          <p:stCondLst>
                                            <p:cond delay="499"/>
                                          </p:stCondLst>
                                        </p:cTn>
                                        <p:tgtEl>
                                          <p:spTgt spid="12">
                                            <p:txEl>
                                              <p:pRg st="0" end="0"/>
                                            </p:txEl>
                                          </p:spTgt>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6"/>
                                        </p:tgtEl>
                                      </p:cBhvr>
                                    </p:animEffect>
                                    <p:set>
                                      <p:cBhvr>
                                        <p:cTn id="49" dur="1" fill="hold">
                                          <p:stCondLst>
                                            <p:cond delay="499"/>
                                          </p:stCondLst>
                                        </p:cTn>
                                        <p:tgtEl>
                                          <p:spTgt spid="6"/>
                                        </p:tgtEl>
                                        <p:attrNameLst>
                                          <p:attrName>style.visibility</p:attrName>
                                        </p:attrNameLst>
                                      </p:cBhvr>
                                      <p:to>
                                        <p:strVal val="hidden"/>
                                      </p:to>
                                    </p:set>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32">
                                            <p:bg/>
                                          </p:spTgt>
                                        </p:tgtEl>
                                        <p:attrNameLst>
                                          <p:attrName>style.visibility</p:attrName>
                                        </p:attrNameLst>
                                      </p:cBhvr>
                                      <p:to>
                                        <p:strVal val="visible"/>
                                      </p:to>
                                    </p:set>
                                    <p:animEffect transition="in" filter="fade">
                                      <p:cBhvr>
                                        <p:cTn id="53" dur="500"/>
                                        <p:tgtEl>
                                          <p:spTgt spid="32">
                                            <p:bg/>
                                          </p:spTgt>
                                        </p:tgtEl>
                                      </p:cBhvr>
                                    </p:animEffect>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32">
                                            <p:txEl>
                                              <p:pRg st="0" end="0"/>
                                            </p:txEl>
                                          </p:spTgt>
                                        </p:tgtEl>
                                        <p:attrNameLst>
                                          <p:attrName>style.visibility</p:attrName>
                                        </p:attrNameLst>
                                      </p:cBhvr>
                                      <p:to>
                                        <p:strVal val="visible"/>
                                      </p:to>
                                    </p:set>
                                    <p:animEffect transition="in" filter="fade">
                                      <p:cBhvr>
                                        <p:cTn id="57" dur="500"/>
                                        <p:tgtEl>
                                          <p:spTgt spid="32">
                                            <p:txEl>
                                              <p:pRg st="0" end="0"/>
                                            </p:txEl>
                                          </p:spTgt>
                                        </p:tgtEl>
                                      </p:cBhvr>
                                    </p:animEffect>
                                  </p:childTnLst>
                                </p:cTn>
                              </p:par>
                            </p:childTnLst>
                          </p:cTn>
                        </p:par>
                        <p:par>
                          <p:cTn id="58" fill="hold">
                            <p:stCondLst>
                              <p:cond delay="2000"/>
                            </p:stCondLst>
                            <p:childTnLst>
                              <p:par>
                                <p:cTn id="59" presetID="10" presetClass="entr" presetSubtype="0" fill="hold" grpId="0" nodeType="afterEffect">
                                  <p:stCondLst>
                                    <p:cond delay="0"/>
                                  </p:stCondLst>
                                  <p:childTnLst>
                                    <p:set>
                                      <p:cBhvr>
                                        <p:cTn id="60" dur="1" fill="hold">
                                          <p:stCondLst>
                                            <p:cond delay="0"/>
                                          </p:stCondLst>
                                        </p:cTn>
                                        <p:tgtEl>
                                          <p:spTgt spid="32">
                                            <p:txEl>
                                              <p:pRg st="2" end="2"/>
                                            </p:txEl>
                                          </p:spTgt>
                                        </p:tgtEl>
                                        <p:attrNameLst>
                                          <p:attrName>style.visibility</p:attrName>
                                        </p:attrNameLst>
                                      </p:cBhvr>
                                      <p:to>
                                        <p:strVal val="visible"/>
                                      </p:to>
                                    </p:set>
                                    <p:animEffect transition="in" filter="fade">
                                      <p:cBhvr>
                                        <p:cTn id="61" dur="500"/>
                                        <p:tgtEl>
                                          <p:spTgt spid="32">
                                            <p:txEl>
                                              <p:pRg st="2" end="2"/>
                                            </p:txEl>
                                          </p:spTgt>
                                        </p:tgtEl>
                                      </p:cBhvr>
                                    </p:animEffect>
                                  </p:childTnLst>
                                </p:cTn>
                              </p:par>
                            </p:childTnLst>
                          </p:cTn>
                        </p:par>
                        <p:par>
                          <p:cTn id="62" fill="hold">
                            <p:stCondLst>
                              <p:cond delay="2500"/>
                            </p:stCondLst>
                            <p:childTnLst>
                              <p:par>
                                <p:cTn id="63" presetID="10" presetClass="entr" presetSubtype="0" fill="hold" grpId="0" nodeType="afterEffect">
                                  <p:stCondLst>
                                    <p:cond delay="0"/>
                                  </p:stCondLst>
                                  <p:childTnLst>
                                    <p:set>
                                      <p:cBhvr>
                                        <p:cTn id="64" dur="1" fill="hold">
                                          <p:stCondLst>
                                            <p:cond delay="0"/>
                                          </p:stCondLst>
                                        </p:cTn>
                                        <p:tgtEl>
                                          <p:spTgt spid="32">
                                            <p:txEl>
                                              <p:pRg st="3" end="3"/>
                                            </p:txEl>
                                          </p:spTgt>
                                        </p:tgtEl>
                                        <p:attrNameLst>
                                          <p:attrName>style.visibility</p:attrName>
                                        </p:attrNameLst>
                                      </p:cBhvr>
                                      <p:to>
                                        <p:strVal val="visible"/>
                                      </p:to>
                                    </p:set>
                                    <p:animEffect transition="in" filter="fade">
                                      <p:cBhvr>
                                        <p:cTn id="65" dur="500"/>
                                        <p:tgtEl>
                                          <p:spTgt spid="32">
                                            <p:txEl>
                                              <p:pRg st="3" end="3"/>
                                            </p:txEl>
                                          </p:spTgt>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32">
                                            <p:txEl>
                                              <p:pRg st="4" end="4"/>
                                            </p:txEl>
                                          </p:spTgt>
                                        </p:tgtEl>
                                        <p:attrNameLst>
                                          <p:attrName>style.visibility</p:attrName>
                                        </p:attrNameLst>
                                      </p:cBhvr>
                                      <p:to>
                                        <p:strVal val="visible"/>
                                      </p:to>
                                    </p:set>
                                    <p:animEffect transition="in" filter="fade">
                                      <p:cBhvr>
                                        <p:cTn id="69" dur="500"/>
                                        <p:tgtEl>
                                          <p:spTgt spid="32">
                                            <p:txEl>
                                              <p:pRg st="4" end="4"/>
                                            </p:txEl>
                                          </p:spTgt>
                                        </p:tgtEl>
                                      </p:cBhvr>
                                    </p:animEffect>
                                  </p:childTnLst>
                                </p:cTn>
                              </p:par>
                            </p:childTnLst>
                          </p:cTn>
                        </p:par>
                        <p:par>
                          <p:cTn id="70" fill="hold">
                            <p:stCondLst>
                              <p:cond delay="3500"/>
                            </p:stCondLst>
                            <p:childTnLst>
                              <p:par>
                                <p:cTn id="71" presetID="10" presetClass="entr" presetSubtype="0" fill="hold" grpId="0" nodeType="afterEffect">
                                  <p:stCondLst>
                                    <p:cond delay="0"/>
                                  </p:stCondLst>
                                  <p:childTnLst>
                                    <p:set>
                                      <p:cBhvr>
                                        <p:cTn id="72" dur="1" fill="hold">
                                          <p:stCondLst>
                                            <p:cond delay="0"/>
                                          </p:stCondLst>
                                        </p:cTn>
                                        <p:tgtEl>
                                          <p:spTgt spid="32">
                                            <p:txEl>
                                              <p:pRg st="5" end="5"/>
                                            </p:txEl>
                                          </p:spTgt>
                                        </p:tgtEl>
                                        <p:attrNameLst>
                                          <p:attrName>style.visibility</p:attrName>
                                        </p:attrNameLst>
                                      </p:cBhvr>
                                      <p:to>
                                        <p:strVal val="visible"/>
                                      </p:to>
                                    </p:set>
                                    <p:animEffect transition="in" filter="fade">
                                      <p:cBhvr>
                                        <p:cTn id="73" dur="500"/>
                                        <p:tgtEl>
                                          <p:spTgt spid="32">
                                            <p:txEl>
                                              <p:pRg st="5" end="5"/>
                                            </p:txEl>
                                          </p:spTgt>
                                        </p:tgtEl>
                                      </p:cBhvr>
                                    </p:animEffect>
                                  </p:childTnLst>
                                </p:cTn>
                              </p:par>
                            </p:childTnLst>
                          </p:cTn>
                        </p:par>
                        <p:par>
                          <p:cTn id="74" fill="hold">
                            <p:stCondLst>
                              <p:cond delay="4000"/>
                            </p:stCondLst>
                            <p:childTnLst>
                              <p:par>
                                <p:cTn id="75" presetID="10" presetClass="entr" presetSubtype="0" fill="hold" grpId="0" nodeType="afterEffect">
                                  <p:stCondLst>
                                    <p:cond delay="0"/>
                                  </p:stCondLst>
                                  <p:childTnLst>
                                    <p:set>
                                      <p:cBhvr>
                                        <p:cTn id="76" dur="1" fill="hold">
                                          <p:stCondLst>
                                            <p:cond delay="0"/>
                                          </p:stCondLst>
                                        </p:cTn>
                                        <p:tgtEl>
                                          <p:spTgt spid="32">
                                            <p:txEl>
                                              <p:pRg st="6" end="6"/>
                                            </p:txEl>
                                          </p:spTgt>
                                        </p:tgtEl>
                                        <p:attrNameLst>
                                          <p:attrName>style.visibility</p:attrName>
                                        </p:attrNameLst>
                                      </p:cBhvr>
                                      <p:to>
                                        <p:strVal val="visible"/>
                                      </p:to>
                                    </p:set>
                                    <p:animEffect transition="in" filter="fade">
                                      <p:cBhvr>
                                        <p:cTn id="77" dur="500"/>
                                        <p:tgtEl>
                                          <p:spTgt spid="32">
                                            <p:txEl>
                                              <p:pRg st="6" end="6"/>
                                            </p:txEl>
                                          </p:spTgt>
                                        </p:tgtEl>
                                      </p:cBhvr>
                                    </p:animEffect>
                                  </p:childTnLst>
                                </p:cTn>
                              </p:par>
                            </p:childTnLst>
                          </p:cTn>
                        </p:par>
                        <p:par>
                          <p:cTn id="78" fill="hold">
                            <p:stCondLst>
                              <p:cond delay="4500"/>
                            </p:stCondLst>
                            <p:childTnLst>
                              <p:par>
                                <p:cTn id="79" presetID="10" presetClass="entr" presetSubtype="0" fill="hold" grpId="0" nodeType="afterEffect">
                                  <p:stCondLst>
                                    <p:cond delay="0"/>
                                  </p:stCondLst>
                                  <p:childTnLst>
                                    <p:set>
                                      <p:cBhvr>
                                        <p:cTn id="80" dur="1" fill="hold">
                                          <p:stCondLst>
                                            <p:cond delay="0"/>
                                          </p:stCondLst>
                                        </p:cTn>
                                        <p:tgtEl>
                                          <p:spTgt spid="32">
                                            <p:txEl>
                                              <p:pRg st="7" end="7"/>
                                            </p:txEl>
                                          </p:spTgt>
                                        </p:tgtEl>
                                        <p:attrNameLst>
                                          <p:attrName>style.visibility</p:attrName>
                                        </p:attrNameLst>
                                      </p:cBhvr>
                                      <p:to>
                                        <p:strVal val="visible"/>
                                      </p:to>
                                    </p:set>
                                    <p:animEffect transition="in" filter="fade">
                                      <p:cBhvr>
                                        <p:cTn id="81"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build="p"/>
      <p:bldP spid="12" grpId="1" build="p"/>
      <p:bldP spid="12" grpId="2" build="p"/>
      <p:bldP spid="32" grpId="0" uiExpand="1" build="p"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dirty="0">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pic>
        <p:nvPicPr>
          <p:cNvPr id="12" name="1 Woman with wheelchair" descr="A woman sits at a computer whilst using a wheelchair. She is wearing headphones.">
            <a:extLst>
              <a:ext uri="{FF2B5EF4-FFF2-40B4-BE49-F238E27FC236}">
                <a16:creationId xmlns:a16="http://schemas.microsoft.com/office/drawing/2014/main" id="{CE063728-3DB2-437D-A116-CD6BC621270A}"/>
              </a:ext>
            </a:extLst>
          </p:cNvPr>
          <p:cNvPicPr>
            <a:picLocks noChangeAspect="1"/>
          </p:cNvPicPr>
          <p:nvPr/>
        </p:nvPicPr>
        <p:blipFill rotWithShape="1">
          <a:blip r:embed="rId3">
            <a:extLst>
              <a:ext uri="{28A0092B-C50C-407E-A947-70E740481C1C}">
                <a14:useLocalDpi xmlns:a14="http://schemas.microsoft.com/office/drawing/2010/main" val="0"/>
              </a:ext>
            </a:extLst>
          </a:blip>
          <a:srcRect l="-1" t="5253" r="35923" b="-187"/>
          <a:stretch/>
        </p:blipFill>
        <p:spPr>
          <a:xfrm>
            <a:off x="2780342" y="1500809"/>
            <a:ext cx="4505357" cy="4455538"/>
          </a:xfrm>
          <a:prstGeom prst="rect">
            <a:avLst/>
          </a:prstGeom>
          <a:noFill/>
          <a:ln w="38100">
            <a:solidFill>
              <a:schemeClr val="accent1"/>
            </a:solidFill>
          </a:ln>
        </p:spPr>
      </p:pic>
      <p:sp>
        <p:nvSpPr>
          <p:cNvPr id="13" name="1 Fable tech labs quote">
            <a:extLst>
              <a:ext uri="{FF2B5EF4-FFF2-40B4-BE49-F238E27FC236}">
                <a16:creationId xmlns:a16="http://schemas.microsoft.com/office/drawing/2014/main" id="{DDF684E9-EE4F-4812-BE94-3F7EFFBF31E9}"/>
              </a:ext>
            </a:extLst>
          </p:cNvPr>
          <p:cNvSpPr txBox="1">
            <a:spLocks/>
          </p:cNvSpPr>
          <p:nvPr/>
        </p:nvSpPr>
        <p:spPr>
          <a:xfrm>
            <a:off x="7458042" y="1500809"/>
            <a:ext cx="4505357" cy="4535551"/>
          </a:xfrm>
          <a:prstGeom prst="rect">
            <a:avLst/>
          </a:prstGeom>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3200"/>
              <a:t>“Our perspective is that the best way to assess accessibility is to include the end users and hear their perspectives”</a:t>
            </a:r>
          </a:p>
          <a:p>
            <a:pPr marL="0" indent="0">
              <a:buFont typeface="Arial" panose="020B0604020202020204" pitchFamily="34" charset="0"/>
              <a:buNone/>
            </a:pPr>
            <a:endParaRPr lang="en-GB" sz="3200"/>
          </a:p>
          <a:p>
            <a:pPr marL="0" indent="0">
              <a:buFont typeface="Arial" panose="020B0604020202020204" pitchFamily="34" charset="0"/>
              <a:buNone/>
            </a:pPr>
            <a:r>
              <a:rPr lang="en-GB" sz="3200">
                <a:hlinkClick r:id="rId4"/>
              </a:rPr>
              <a:t>Fable TechLabs</a:t>
            </a:r>
            <a:endParaRPr lang="en-GB" sz="3200"/>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76</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4258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77</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2" name="2 Group of people">
            <a:extLst>
              <a:ext uri="{FF2B5EF4-FFF2-40B4-BE49-F238E27FC236}">
                <a16:creationId xmlns:a16="http://schemas.microsoft.com/office/drawing/2014/main" id="{DC188283-12DC-409E-8947-3A71F6C83293}"/>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12561" b="8690"/>
          <a:stretch/>
        </p:blipFill>
        <p:spPr>
          <a:xfrm>
            <a:off x="2569560" y="1457323"/>
            <a:ext cx="5689600" cy="2990850"/>
          </a:xfrm>
          <a:prstGeom prst="rect">
            <a:avLst/>
          </a:prstGeom>
          <a:noFill/>
          <a:ln w="38100">
            <a:solidFill>
              <a:schemeClr val="bg1"/>
            </a:solidFill>
          </a:ln>
        </p:spPr>
      </p:pic>
      <p:sp>
        <p:nvSpPr>
          <p:cNvPr id="13" name="2 Groups and networks">
            <a:extLst>
              <a:ext uri="{FF2B5EF4-FFF2-40B4-BE49-F238E27FC236}">
                <a16:creationId xmlns:a16="http://schemas.microsoft.com/office/drawing/2014/main" id="{DD60F3C3-ABBF-477B-B522-FC79A70DA116}"/>
              </a:ext>
            </a:extLst>
          </p:cNvPr>
          <p:cNvSpPr txBox="1">
            <a:spLocks/>
          </p:cNvSpPr>
          <p:nvPr/>
        </p:nvSpPr>
        <p:spPr>
          <a:xfrm>
            <a:off x="2569560" y="4606723"/>
            <a:ext cx="5689600"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Groups and networks may be willing to help and happy to be asked.</a:t>
            </a:r>
          </a:p>
        </p:txBody>
      </p:sp>
      <p:pic>
        <p:nvPicPr>
          <p:cNvPr id="14" name="2 Carrots">
            <a:extLst>
              <a:ext uri="{FF2B5EF4-FFF2-40B4-BE49-F238E27FC236}">
                <a16:creationId xmlns:a16="http://schemas.microsoft.com/office/drawing/2014/main" id="{1510CFBE-054A-4742-93C5-4CBEAA2CBA48}"/>
              </a:ext>
              <a:ext uri="{C183D7F6-B498-43B3-948B-1728B52AA6E4}">
                <adec:decorative xmlns:adec="http://schemas.microsoft.com/office/drawing/2017/decorative" val="1"/>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l="14156" t="25294" r="23071" b="22796"/>
          <a:stretch/>
        </p:blipFill>
        <p:spPr>
          <a:xfrm>
            <a:off x="8391831" y="1457324"/>
            <a:ext cx="3571567" cy="2990849"/>
          </a:xfrm>
          <a:noFill/>
          <a:ln w="38100">
            <a:solidFill>
              <a:schemeClr val="bg1"/>
            </a:solidFill>
          </a:ln>
        </p:spPr>
      </p:pic>
      <p:sp>
        <p:nvSpPr>
          <p:cNvPr id="15" name="2 Recognise people">
            <a:extLst>
              <a:ext uri="{FF2B5EF4-FFF2-40B4-BE49-F238E27FC236}">
                <a16:creationId xmlns:a16="http://schemas.microsoft.com/office/drawing/2014/main" id="{A5099BF5-DD43-4A4B-B548-1B4BC5538574}"/>
              </a:ext>
            </a:extLst>
          </p:cNvPr>
          <p:cNvSpPr txBox="1">
            <a:spLocks/>
          </p:cNvSpPr>
          <p:nvPr/>
        </p:nvSpPr>
        <p:spPr>
          <a:xfrm>
            <a:off x="8391831" y="4606723"/>
            <a:ext cx="3571567" cy="1429637"/>
          </a:xfrm>
          <a:prstGeom prst="rect">
            <a:avLst/>
          </a:prstGeom>
          <a:solidFill>
            <a:srgbClr val="00131D"/>
          </a:solidFill>
          <a:ln w="38100">
            <a:solidFill>
              <a:schemeClr val="accent5"/>
            </a:solidFill>
          </a:ln>
        </p:spPr>
        <p:txBody>
          <a:bodyPr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dirty="0"/>
              <a:t>Recognise people for their help.</a:t>
            </a:r>
          </a:p>
        </p:txBody>
      </p:sp>
    </p:spTree>
    <p:extLst>
      <p:ext uri="{BB962C8B-B14F-4D97-AF65-F5344CB8AC3E}">
        <p14:creationId xmlns:p14="http://schemas.microsoft.com/office/powerpoint/2010/main" val="3816690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dirty="0">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78</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75" name="4 Atomic design">
            <a:extLst>
              <a:ext uri="{FF2B5EF4-FFF2-40B4-BE49-F238E27FC236}">
                <a16:creationId xmlns:a16="http://schemas.microsoft.com/office/drawing/2014/main" id="{26CBFABE-FB47-4D27-A529-F624AFCF4B5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86740" y="1427496"/>
            <a:ext cx="2906661" cy="4490792"/>
          </a:xfrm>
          <a:prstGeom prst="rect">
            <a:avLst/>
          </a:prstGeom>
        </p:spPr>
      </p:pic>
      <p:pic>
        <p:nvPicPr>
          <p:cNvPr id="76" name="4 Heading styles" descr="Type examples, these are taken from Anna E. Cook's slide deck.">
            <a:extLst>
              <a:ext uri="{FF2B5EF4-FFF2-40B4-BE49-F238E27FC236}">
                <a16:creationId xmlns:a16="http://schemas.microsoft.com/office/drawing/2014/main" id="{354EDE67-76EE-44E0-8904-F3454A37C8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5320" y="1490616"/>
            <a:ext cx="1475283" cy="4425847"/>
          </a:xfrm>
          <a:prstGeom prst="rect">
            <a:avLst/>
          </a:prstGeom>
          <a:ln w="57150">
            <a:solidFill>
              <a:schemeClr val="accent5"/>
            </a:solidFill>
          </a:ln>
        </p:spPr>
      </p:pic>
      <p:pic>
        <p:nvPicPr>
          <p:cNvPr id="77" name="4 Fonts" descr="Roboto fonts">
            <a:extLst>
              <a:ext uri="{FF2B5EF4-FFF2-40B4-BE49-F238E27FC236}">
                <a16:creationId xmlns:a16="http://schemas.microsoft.com/office/drawing/2014/main" id="{B10AA609-2A33-49DC-974F-1BC575BB5A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52522" y="1490616"/>
            <a:ext cx="2029797" cy="3219483"/>
          </a:xfrm>
          <a:prstGeom prst="rect">
            <a:avLst/>
          </a:prstGeom>
          <a:ln w="38100">
            <a:solidFill>
              <a:schemeClr val="accent5"/>
            </a:solidFill>
          </a:ln>
        </p:spPr>
      </p:pic>
      <p:pic>
        <p:nvPicPr>
          <p:cNvPr id="78" name="4 Colour palette" descr="UoS brand palette&#10;">
            <a:extLst>
              <a:ext uri="{FF2B5EF4-FFF2-40B4-BE49-F238E27FC236}">
                <a16:creationId xmlns:a16="http://schemas.microsoft.com/office/drawing/2014/main" id="{5E915E8C-9A2C-41E1-A5CC-5F13AF13B44A}"/>
              </a:ext>
              <a:ext uri="{C183D7F6-B498-43B3-948B-1728B52AA6E4}">
                <adec:decorative xmlns:adec="http://schemas.microsoft.com/office/drawing/2017/decorative" val="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05430" y="1936401"/>
            <a:ext cx="3257969" cy="4019946"/>
          </a:xfrm>
          <a:prstGeom prst="rect">
            <a:avLst/>
          </a:prstGeom>
          <a:ln w="38100">
            <a:solidFill>
              <a:schemeClr val="accent5"/>
            </a:solid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5539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3" presetClass="emph" presetSubtype="2" fill="hold" nodeType="withEffect">
                                  <p:stCondLst>
                                    <p:cond delay="0"/>
                                  </p:stCondLst>
                                  <p:childTnLst>
                                    <p:animClr clrSpc="rgb" dir="cw">
                                      <p:cBhvr override="childStyle">
                                        <p:cTn id="8" dur="1000" fill="hold"/>
                                        <p:tgtEl>
                                          <p:spTgt spid="9">
                                            <p:txEl>
                                              <p:pRg st="0" end="0"/>
                                            </p:txEl>
                                          </p:spTgt>
                                        </p:tgtEl>
                                        <p:attrNameLst>
                                          <p:attrName>style.color</p:attrName>
                                        </p:attrNameLst>
                                      </p:cBhvr>
                                      <p:to>
                                        <a:schemeClr val="accent2"/>
                                      </p:to>
                                    </p:animClr>
                                  </p:childTnLst>
                                </p:cTn>
                              </p:par>
                              <p:par>
                                <p:cTn id="9" presetID="10"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3" presetClass="emph" presetSubtype="2" fill="hold" nodeType="withEffect">
                                  <p:stCondLst>
                                    <p:cond delay="0"/>
                                  </p:stCondLst>
                                  <p:childTnLst>
                                    <p:animClr clrSpc="rgb" dir="cw">
                                      <p:cBhvr override="childStyle">
                                        <p:cTn id="13" dur="1000" fill="hold"/>
                                        <p:tgtEl>
                                          <p:spTgt spid="9">
                                            <p:txEl>
                                              <p:pRg st="0" end="0"/>
                                            </p:txEl>
                                          </p:spTgt>
                                        </p:tgtEl>
                                        <p:attrNameLst>
                                          <p:attrName>style.color</p:attrName>
                                        </p:attrNameLst>
                                      </p:cBhvr>
                                      <p:to>
                                        <a:schemeClr val="bg1"/>
                                      </p:to>
                                    </p:animClr>
                                  </p:childTnLst>
                                </p:cTn>
                              </p:par>
                              <p:par>
                                <p:cTn id="14" presetID="3" presetClass="emph" presetSubtype="2" fill="hold" nodeType="withEffect">
                                  <p:stCondLst>
                                    <p:cond delay="0"/>
                                  </p:stCondLst>
                                  <p:childTnLst>
                                    <p:animClr clrSpc="rgb" dir="cw">
                                      <p:cBhvr override="childStyle">
                                        <p:cTn id="15" dur="1000" fill="hold"/>
                                        <p:tgtEl>
                                          <p:spTgt spid="9">
                                            <p:txEl>
                                              <p:pRg st="2" end="2"/>
                                            </p:txEl>
                                          </p:spTgt>
                                        </p:tgtEl>
                                        <p:attrNameLst>
                                          <p:attrName>style.color</p:attrName>
                                        </p:attrNameLst>
                                      </p:cBhvr>
                                      <p:to>
                                        <a:schemeClr val="accent2"/>
                                      </p:to>
                                    </p:animClr>
                                  </p:childTnLst>
                                </p:cTn>
                              </p:par>
                              <p:par>
                                <p:cTn id="16" presetID="10" presetClass="entr" presetSubtype="0" fill="hold" nodeType="withEffect">
                                  <p:stCondLst>
                                    <p:cond delay="0"/>
                                  </p:stCondLst>
                                  <p:childTnLst>
                                    <p:set>
                                      <p:cBhvr>
                                        <p:cTn id="17" dur="1" fill="hold">
                                          <p:stCondLst>
                                            <p:cond delay="0"/>
                                          </p:stCondLst>
                                        </p:cTn>
                                        <p:tgtEl>
                                          <p:spTgt spid="75"/>
                                        </p:tgtEl>
                                        <p:attrNameLst>
                                          <p:attrName>style.visibility</p:attrName>
                                        </p:attrNameLst>
                                      </p:cBhvr>
                                      <p:to>
                                        <p:strVal val="visible"/>
                                      </p:to>
                                    </p:set>
                                    <p:animEffect transition="in" filter="fade">
                                      <p:cBhvr>
                                        <p:cTn id="18" dur="500"/>
                                        <p:tgtEl>
                                          <p:spTgt spid="75"/>
                                        </p:tgtEl>
                                      </p:cBhvr>
                                    </p:animEffect>
                                  </p:childTnLst>
                                </p:cTn>
                              </p:par>
                              <p:par>
                                <p:cTn id="19" presetID="10" presetClass="entr" presetSubtype="0" fill="hold" nodeType="with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fade">
                                      <p:cBhvr>
                                        <p:cTn id="21" dur="500"/>
                                        <p:tgtEl>
                                          <p:spTgt spid="76"/>
                                        </p:tgtEl>
                                      </p:cBhvr>
                                    </p:animEffect>
                                  </p:childTnLst>
                                </p:cTn>
                              </p:par>
                              <p:par>
                                <p:cTn id="22" presetID="10" presetClass="entr" presetSubtype="0" fill="hold"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fade">
                                      <p:cBhvr>
                                        <p:cTn id="24" dur="500"/>
                                        <p:tgtEl>
                                          <p:spTgt spid="77"/>
                                        </p:tgtEl>
                                      </p:cBhvr>
                                    </p:animEffect>
                                  </p:childTnLst>
                                </p:cTn>
                              </p:par>
                              <p:par>
                                <p:cTn id="25" presetID="10"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animEffect transition="in" filter="fade">
                                      <p:cBhvr>
                                        <p:cTn id="27" dur="500"/>
                                        <p:tgtEl>
                                          <p:spTgt spid="7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nodeType="clickEffect">
                                  <p:stCondLst>
                                    <p:cond delay="0"/>
                                  </p:stCondLst>
                                  <p:childTnLst>
                                    <p:animEffect transition="out" filter="fade">
                                      <p:cBhvr>
                                        <p:cTn id="31" dur="500"/>
                                        <p:tgtEl>
                                          <p:spTgt spid="75"/>
                                        </p:tgtEl>
                                      </p:cBhvr>
                                    </p:animEffect>
                                    <p:set>
                                      <p:cBhvr>
                                        <p:cTn id="32" dur="1" fill="hold">
                                          <p:stCondLst>
                                            <p:cond delay="499"/>
                                          </p:stCondLst>
                                        </p:cTn>
                                        <p:tgtEl>
                                          <p:spTgt spid="75"/>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76"/>
                                        </p:tgtEl>
                                      </p:cBhvr>
                                    </p:animEffect>
                                    <p:set>
                                      <p:cBhvr>
                                        <p:cTn id="35" dur="1" fill="hold">
                                          <p:stCondLst>
                                            <p:cond delay="499"/>
                                          </p:stCondLst>
                                        </p:cTn>
                                        <p:tgtEl>
                                          <p:spTgt spid="76"/>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78"/>
                                        </p:tgtEl>
                                      </p:cBhvr>
                                    </p:animEffect>
                                    <p:set>
                                      <p:cBhvr>
                                        <p:cTn id="38" dur="1" fill="hold">
                                          <p:stCondLst>
                                            <p:cond delay="499"/>
                                          </p:stCondLst>
                                        </p:cTn>
                                        <p:tgtEl>
                                          <p:spTgt spid="78"/>
                                        </p:tgtEl>
                                        <p:attrNameLst>
                                          <p:attrName>style.visibility</p:attrName>
                                        </p:attrNameLst>
                                      </p:cBhvr>
                                      <p:to>
                                        <p:strVal val="hidden"/>
                                      </p:to>
                                    </p:set>
                                  </p:childTnLst>
                                </p:cTn>
                              </p:par>
                              <p:par>
                                <p:cTn id="39" presetID="10" presetClass="exit" presetSubtype="0" fill="hold" nodeType="withEffect">
                                  <p:stCondLst>
                                    <p:cond delay="0"/>
                                  </p:stCondLst>
                                  <p:childTnLst>
                                    <p:animEffect transition="out" filter="fade">
                                      <p:cBhvr>
                                        <p:cTn id="40" dur="500"/>
                                        <p:tgtEl>
                                          <p:spTgt spid="77"/>
                                        </p:tgtEl>
                                      </p:cBhvr>
                                    </p:animEffect>
                                    <p:set>
                                      <p:cBhvr>
                                        <p:cTn id="41" dur="1" fill="hold">
                                          <p:stCondLst>
                                            <p:cond delay="499"/>
                                          </p:stCondLst>
                                        </p:cTn>
                                        <p:tgtEl>
                                          <p:spTgt spid="77"/>
                                        </p:tgtEl>
                                        <p:attrNameLst>
                                          <p:attrName>style.visibility</p:attrName>
                                        </p:attrNameLst>
                                      </p:cBhvr>
                                      <p:to>
                                        <p:strVal val="hidden"/>
                                      </p:to>
                                    </p:set>
                                  </p:childTnLst>
                                </p:cTn>
                              </p:par>
                              <p:par>
                                <p:cTn id="42" presetID="3" presetClass="emph" presetSubtype="2" fill="hold" nodeType="withEffect">
                                  <p:stCondLst>
                                    <p:cond delay="0"/>
                                  </p:stCondLst>
                                  <p:childTnLst>
                                    <p:animClr clrSpc="rgb" dir="cw">
                                      <p:cBhvr override="childStyle">
                                        <p:cTn id="43" dur="1000" fill="hold"/>
                                        <p:tgtEl>
                                          <p:spTgt spid="9">
                                            <p:txEl>
                                              <p:pRg st="2" end="2"/>
                                            </p:txEl>
                                          </p:spTgt>
                                        </p:tgtEl>
                                        <p:attrNameLst>
                                          <p:attrName>style.color</p:attrName>
                                        </p:attrNameLst>
                                      </p:cBhvr>
                                      <p:to>
                                        <a:schemeClr val="bg1"/>
                                      </p:to>
                                    </p:animClr>
                                  </p:childTnLst>
                                </p:cTn>
                              </p:par>
                              <p:par>
                                <p:cTn id="44" presetID="3" presetClass="emph" presetSubtype="2" fill="hold" nodeType="withEffect">
                                  <p:stCondLst>
                                    <p:cond delay="0"/>
                                  </p:stCondLst>
                                  <p:childTnLst>
                                    <p:animClr clrSpc="rgb" dir="cw">
                                      <p:cBhvr override="childStyle">
                                        <p:cTn id="45" dur="1000" fill="hold"/>
                                        <p:tgtEl>
                                          <p:spTgt spid="9">
                                            <p:txEl>
                                              <p:pRg st="4" end="4"/>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79</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2" name="11 Communicate all necessary design intent">
            <a:extLst>
              <a:ext uri="{FF2B5EF4-FFF2-40B4-BE49-F238E27FC236}">
                <a16:creationId xmlns:a16="http://schemas.microsoft.com/office/drawing/2014/main" id="{B6A0463A-A394-48F6-960C-F2005C8ABC38}"/>
              </a:ext>
            </a:extLst>
          </p:cNvPr>
          <p:cNvSpPr txBox="1">
            <a:spLocks/>
          </p:cNvSpPr>
          <p:nvPr/>
        </p:nvSpPr>
        <p:spPr>
          <a:xfrm>
            <a:off x="2699426" y="1467380"/>
            <a:ext cx="3396574" cy="4681537"/>
          </a:xfrm>
          <a:prstGeom prst="rect">
            <a:avLst/>
          </a:prstGeom>
          <a:solidFill>
            <a:schemeClr val="bg1">
              <a:lumMod val="10000"/>
            </a:schemeClr>
          </a:solidFill>
          <a:ln w="38100">
            <a:solidFill>
              <a:schemeClr val="accent5"/>
            </a:solidFill>
          </a:ln>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lang="en-GB" sz="2800"/>
              <a:t>Communicate all necessary accessibility design intent so that designs can be turned into accessible applications, and this accessibility can be tested and validated efficiently.</a:t>
            </a:r>
          </a:p>
        </p:txBody>
      </p:sp>
      <p:pic>
        <p:nvPicPr>
          <p:cNvPr id="13" name="11 Diagram"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7D660DE3-1EA8-4148-A5A0-6442F67DA2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799" y="1665598"/>
            <a:ext cx="5689600" cy="4290749"/>
          </a:xfrm>
          <a:prstGeom prst="rect">
            <a:avLst/>
          </a:prstGeom>
          <a:ln w="38100">
            <a:solidFill>
              <a:schemeClr val="accent5"/>
            </a:solidFill>
          </a:ln>
        </p:spPr>
      </p:pic>
    </p:spTree>
    <p:extLst>
      <p:ext uri="{BB962C8B-B14F-4D97-AF65-F5344CB8AC3E}">
        <p14:creationId xmlns:p14="http://schemas.microsoft.com/office/powerpoint/2010/main" val="1263436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extLst>
              <p:ext uri="{D42A27DB-BD31-4B8C-83A1-F6EECF244321}">
                <p14:modId xmlns:p14="http://schemas.microsoft.com/office/powerpoint/2010/main" val="298708128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extLst>
              <p:ext uri="{D42A27DB-BD31-4B8C-83A1-F6EECF244321}">
                <p14:modId xmlns:p14="http://schemas.microsoft.com/office/powerpoint/2010/main" val="976837038"/>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90499"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a:t>… but we won’t have all the answers</a:t>
            </a:r>
            <a:endParaRPr lang="en-US"/>
          </a:p>
        </p:txBody>
      </p:sp>
      <p:sp>
        <p:nvSpPr>
          <p:cNvPr id="4" name="Footer Placeholder 3">
            <a:extLst>
              <a:ext uri="{FF2B5EF4-FFF2-40B4-BE49-F238E27FC236}">
                <a16:creationId xmlns:a16="http://schemas.microsoft.com/office/drawing/2014/main" id="{A2251E5A-D722-4BAB-84E6-EDAA30F80F9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6432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(8)x</a:t>
            </a:r>
          </a:p>
        </p:txBody>
      </p:sp>
      <p:grpSp>
        <p:nvGrpSpPr>
          <p:cNvPr id="8" name="Design arrow" descr="Design">
            <a:extLst>
              <a:ext uri="{FF2B5EF4-FFF2-40B4-BE49-F238E27FC236}">
                <a16:creationId xmlns:a16="http://schemas.microsoft.com/office/drawing/2014/main" id="{F7ACFB06-7686-4EF2-BB31-7D3CC6184BD8}"/>
              </a:ext>
            </a:extLst>
          </p:cNvPr>
          <p:cNvGrpSpPr/>
          <p:nvPr/>
        </p:nvGrpSpPr>
        <p:grpSpPr>
          <a:xfrm>
            <a:off x="190500" y="147952"/>
            <a:ext cx="2442362" cy="976945"/>
            <a:chOff x="5662890" y="3319151"/>
            <a:chExt cx="2442362" cy="976945"/>
          </a:xfrm>
        </p:grpSpPr>
        <p:sp>
          <p:nvSpPr>
            <p:cNvPr id="10" name="Arrow: Chevron 9">
              <a:extLst>
                <a:ext uri="{FF2B5EF4-FFF2-40B4-BE49-F238E27FC236}">
                  <a16:creationId xmlns:a16="http://schemas.microsoft.com/office/drawing/2014/main" id="{1CF43E6D-E362-476C-82FA-B94A079DC131}"/>
                </a:ext>
              </a:extLst>
            </p:cNvPr>
            <p:cNvSpPr/>
            <p:nvPr/>
          </p:nvSpPr>
          <p:spPr>
            <a:xfrm>
              <a:off x="5662890" y="3319151"/>
              <a:ext cx="2442362" cy="976945"/>
            </a:xfrm>
            <a:prstGeom prst="chevron">
              <a:avLst/>
            </a:prstGeom>
            <a:solidFill>
              <a:schemeClr val="bg1">
                <a:lumMod val="10000"/>
              </a:schemeClr>
            </a:solidFill>
            <a:ln w="38100">
              <a:solidFill>
                <a:schemeClr val="accent4"/>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1" name="Arrow: Chevron 4">
              <a:extLst>
                <a:ext uri="{FF2B5EF4-FFF2-40B4-BE49-F238E27FC236}">
                  <a16:creationId xmlns:a16="http://schemas.microsoft.com/office/drawing/2014/main" id="{68D139C7-7E7E-41AB-884C-83E473BBB6AF}"/>
                </a:ext>
              </a:extLst>
            </p:cNvPr>
            <p:cNvSpPr txBox="1"/>
            <p:nvPr/>
          </p:nvSpPr>
          <p:spPr>
            <a:xfrm>
              <a:off x="6151363" y="3319151"/>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p:txBody>
        </p:sp>
      </p:grpSp>
      <p:sp>
        <p:nvSpPr>
          <p:cNvPr id="9" name="1 Left-hand text">
            <a:extLst>
              <a:ext uri="{FF2B5EF4-FFF2-40B4-BE49-F238E27FC236}">
                <a16:creationId xmlns:a16="http://schemas.microsoft.com/office/drawing/2014/main" id="{9653DBEE-C458-4ED7-BB1C-0F7071F3A18D}"/>
              </a:ext>
            </a:extLst>
          </p:cNvPr>
          <p:cNvSpPr/>
          <p:nvPr/>
        </p:nvSpPr>
        <p:spPr>
          <a:xfrm>
            <a:off x="190500" y="1467380"/>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Involve users (including with impairments) in co-design.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component library and atomic design elements.</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Annotate wireframes with accessibility details.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80</a:t>
            </a:fld>
            <a:endParaRPr lang="en-GB"/>
          </a:p>
        </p:txBody>
      </p:sp>
      <p:sp>
        <p:nvSpPr>
          <p:cNvPr id="3" name="Footer Placeholder 2">
            <a:extLst>
              <a:ext uri="{FF2B5EF4-FFF2-40B4-BE49-F238E27FC236}">
                <a16:creationId xmlns:a16="http://schemas.microsoft.com/office/drawing/2014/main" id="{9461395C-B39A-400D-96EF-96BA5481D5A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2" name="12 Alice" descr="A web page accordian component has been annotated to make explicit the use of heading order and the role, state, screenreader output and voice input statesr.">
            <a:extLst>
              <a:ext uri="{FF2B5EF4-FFF2-40B4-BE49-F238E27FC236}">
                <a16:creationId xmlns:a16="http://schemas.microsoft.com/office/drawing/2014/main" id="{3063A340-7AA5-4233-92D7-1531E716FC41}"/>
              </a:ext>
            </a:extLst>
          </p:cNvPr>
          <p:cNvPicPr>
            <a:picLocks noChangeAspect="1"/>
          </p:cNvPicPr>
          <p:nvPr/>
        </p:nvPicPr>
        <p:blipFill rotWithShape="1">
          <a:blip r:embed="rId3">
            <a:extLst>
              <a:ext uri="{28A0092B-C50C-407E-A947-70E740481C1C}">
                <a14:useLocalDpi xmlns:a14="http://schemas.microsoft.com/office/drawing/2010/main" val="0"/>
              </a:ext>
            </a:extLst>
          </a:blip>
          <a:srcRect l="1102" r="36792" b="-1"/>
          <a:stretch/>
        </p:blipFill>
        <p:spPr>
          <a:xfrm>
            <a:off x="2637737" y="1500808"/>
            <a:ext cx="4760494" cy="3966771"/>
          </a:xfrm>
          <a:prstGeom prst="rect">
            <a:avLst/>
          </a:prstGeom>
          <a:noFill/>
          <a:ln w="38100">
            <a:solidFill>
              <a:schemeClr val="bg1"/>
            </a:solidFill>
          </a:ln>
        </p:spPr>
      </p:pic>
      <p:pic>
        <p:nvPicPr>
          <p:cNvPr id="13" name="12 Pig and pepper" descr="A web page card component has been annotated to make explicit the reading order and tab order.">
            <a:extLst>
              <a:ext uri="{FF2B5EF4-FFF2-40B4-BE49-F238E27FC236}">
                <a16:creationId xmlns:a16="http://schemas.microsoft.com/office/drawing/2014/main" id="{BBF680CF-1F57-4869-9CE1-5D606BDCD9E1}"/>
              </a:ext>
            </a:extLst>
          </p:cNvPr>
          <p:cNvPicPr>
            <a:picLocks noChangeAspect="1"/>
          </p:cNvPicPr>
          <p:nvPr/>
        </p:nvPicPr>
        <p:blipFill rotWithShape="1">
          <a:blip r:embed="rId4">
            <a:extLst>
              <a:ext uri="{28A0092B-C50C-407E-A947-70E740481C1C}">
                <a14:useLocalDpi xmlns:a14="http://schemas.microsoft.com/office/drawing/2010/main" val="0"/>
              </a:ext>
            </a:extLst>
          </a:blip>
          <a:srcRect r="4" b="360"/>
          <a:stretch/>
        </p:blipFill>
        <p:spPr>
          <a:xfrm>
            <a:off x="7184642" y="2215368"/>
            <a:ext cx="4739242" cy="3966771"/>
          </a:xfrm>
          <a:prstGeom prst="rect">
            <a:avLst/>
          </a:prstGeom>
          <a:noFill/>
          <a:ln w="38100">
            <a:solidFill>
              <a:schemeClr val="accent5"/>
            </a:solidFill>
          </a:ln>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265415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Include accessibility within project documentation.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graphicFrame>
        <p:nvGraphicFramePr>
          <p:cNvPr id="12" name="Content Placeholder 2">
            <a:extLst>
              <a:ext uri="{FF2B5EF4-FFF2-40B4-BE49-F238E27FC236}">
                <a16:creationId xmlns:a16="http://schemas.microsoft.com/office/drawing/2014/main" id="{2855A9D1-1EEF-4C3A-A227-8593F8D425F3}"/>
              </a:ext>
              <a:ext uri="{C183D7F6-B498-43B3-948B-1728B52AA6E4}">
                <adec:decorative xmlns:adec="http://schemas.microsoft.com/office/drawing/2017/decorative" val="1"/>
              </a:ext>
            </a:extLst>
          </p:cNvPr>
          <p:cNvGraphicFramePr>
            <a:graphicFrameLocks noGrp="1"/>
          </p:cNvGraphicFramePr>
          <p:nvPr>
            <p:ph idx="1"/>
          </p:nvPr>
        </p:nvGraphicFramePr>
        <p:xfrm>
          <a:off x="2947480" y="1423135"/>
          <a:ext cx="9015919" cy="47363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81</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9177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3">
                                            <p:txEl>
                                              <p:pRg st="0" end="0"/>
                                            </p:txEl>
                                          </p:spTgt>
                                        </p:tgtEl>
                                        <p:attrNameLst>
                                          <p:attrName>style.color</p:attrName>
                                        </p:attrNameLst>
                                      </p:cBhvr>
                                      <p:to>
                                        <a:schemeClr val="accent2"/>
                                      </p:to>
                                    </p:animClr>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grpId="1" nodeType="clickEffect">
                                  <p:stCondLst>
                                    <p:cond delay="0"/>
                                  </p:stCondLst>
                                  <p:childTnLst>
                                    <p:animEffect transition="out" filter="fade">
                                      <p:cBhvr>
                                        <p:cTn id="13" dur="500"/>
                                        <p:tgtEl>
                                          <p:spTgt spid="12"/>
                                        </p:tgtEl>
                                      </p:cBhvr>
                                    </p:animEffect>
                                    <p:set>
                                      <p:cBhvr>
                                        <p:cTn id="14" dur="1" fill="hold">
                                          <p:stCondLst>
                                            <p:cond delay="499"/>
                                          </p:stCondLst>
                                        </p:cTn>
                                        <p:tgtEl>
                                          <p:spTgt spid="12"/>
                                        </p:tgtEl>
                                        <p:attrNameLst>
                                          <p:attrName>style.visibility</p:attrName>
                                        </p:attrNameLst>
                                      </p:cBhvr>
                                      <p:to>
                                        <p:strVal val="hidden"/>
                                      </p:to>
                                    </p:set>
                                  </p:childTnLst>
                                </p:cTn>
                              </p:par>
                              <p:par>
                                <p:cTn id="15" presetID="3" presetClass="emph" presetSubtype="2" fill="hold" nodeType="withEffect">
                                  <p:stCondLst>
                                    <p:cond delay="0"/>
                                  </p:stCondLst>
                                  <p:childTnLst>
                                    <p:animClr clrSpc="rgb" dir="cw">
                                      <p:cBhvr override="childStyle">
                                        <p:cTn id="16" dur="1000" fill="hold"/>
                                        <p:tgtEl>
                                          <p:spTgt spid="3">
                                            <p:txEl>
                                              <p:pRg st="0" end="0"/>
                                            </p:txEl>
                                          </p:spTgt>
                                        </p:tgtEl>
                                        <p:attrNameLst>
                                          <p:attrName>style.color</p:attrName>
                                        </p:attrNameLst>
                                      </p:cBhvr>
                                      <p:to>
                                        <a:schemeClr val="bg1"/>
                                      </p:to>
                                    </p:animClr>
                                  </p:childTnLst>
                                </p:cTn>
                              </p:par>
                              <p:par>
                                <p:cTn id="17" presetID="3" presetClass="emph" presetSubtype="2" fill="hold" nodeType="withEffect">
                                  <p:stCondLst>
                                    <p:cond delay="0"/>
                                  </p:stCondLst>
                                  <p:childTnLst>
                                    <p:animClr clrSpc="rgb" dir="cw">
                                      <p:cBhvr override="childStyle">
                                        <p:cTn id="18" dur="1000" fill="hold"/>
                                        <p:tgtEl>
                                          <p:spTgt spid="3">
                                            <p:txEl>
                                              <p:pRg st="3" end="3"/>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AsOne/>
      </p:bldGraphic>
      <p:bldGraphic spid="12" grpId="1">
        <p:bldAsOne/>
      </p:bldGraphic>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2"/>
                </a:solidFill>
              </a:rPr>
              <a:t>Include accessibility within project documentation.</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82</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1" name="Content Placeholder 2">
            <a:extLst>
              <a:ext uri="{FF2B5EF4-FFF2-40B4-BE49-F238E27FC236}">
                <a16:creationId xmlns:a16="http://schemas.microsoft.com/office/drawing/2014/main" id="{6D9A18D4-443C-4BBB-9445-5D2AF3CF2F04}"/>
              </a:ext>
            </a:extLst>
          </p:cNvPr>
          <p:cNvSpPr txBox="1">
            <a:spLocks/>
          </p:cNvSpPr>
          <p:nvPr/>
        </p:nvSpPr>
        <p:spPr>
          <a:xfrm>
            <a:off x="2913690" y="1417099"/>
            <a:ext cx="3534735" cy="4681330"/>
          </a:xfrm>
          <a:prstGeom prst="rect">
            <a:avLst/>
          </a:prstGeom>
          <a:solidFill>
            <a:srgbClr val="00131D"/>
          </a:solidFill>
          <a:ln w="38100">
            <a:solidFill>
              <a:schemeClr val="accent5"/>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000" b="1"/>
              <a:t>Content creator</a:t>
            </a:r>
          </a:p>
          <a:p>
            <a:pPr marL="0" indent="0">
              <a:buFont typeface="Arial" panose="020B0604020202020204" pitchFamily="34" charset="0"/>
              <a:buNone/>
            </a:pPr>
            <a:endParaRPr lang="en-GB" sz="2000" b="1"/>
          </a:p>
          <a:p>
            <a:pPr>
              <a:buFont typeface="Wingdings" panose="05000000000000000000" pitchFamily="2" charset="2"/>
              <a:buChar char="ü"/>
            </a:pPr>
            <a:r>
              <a:rPr lang="en-GB" sz="2000"/>
              <a:t>My content is written in plain language.</a:t>
            </a:r>
          </a:p>
          <a:p>
            <a:pPr>
              <a:buFont typeface="Wingdings" panose="05000000000000000000" pitchFamily="2" charset="2"/>
              <a:buChar char="ü"/>
            </a:pPr>
            <a:r>
              <a:rPr lang="en-GB" sz="2000"/>
              <a:t>My content is clear and concise.</a:t>
            </a:r>
          </a:p>
          <a:p>
            <a:pPr>
              <a:buFont typeface="Wingdings" panose="05000000000000000000" pitchFamily="2" charset="2"/>
              <a:buChar char="ü"/>
            </a:pPr>
            <a:r>
              <a:rPr lang="en-GB" sz="2000"/>
              <a:t>My content provides a blank alt text for decorative images.</a:t>
            </a:r>
          </a:p>
          <a:p>
            <a:pPr>
              <a:buFont typeface="Wingdings" panose="05000000000000000000" pitchFamily="2" charset="2"/>
              <a:buChar char="ü"/>
            </a:pPr>
            <a:r>
              <a:rPr lang="en-GB" sz="2000"/>
              <a:t>My content provides brief, accurate descriptions for informative images.</a:t>
            </a:r>
          </a:p>
          <a:p>
            <a:pPr>
              <a:buFont typeface="Wingdings" panose="05000000000000000000" pitchFamily="2" charset="2"/>
              <a:buChar char="ü"/>
            </a:pPr>
            <a:r>
              <a:rPr lang="en-GB" sz="2000"/>
              <a:t>etc</a:t>
            </a:r>
          </a:p>
        </p:txBody>
      </p:sp>
      <p:sp>
        <p:nvSpPr>
          <p:cNvPr id="12" name="Content Placeholder 4">
            <a:extLst>
              <a:ext uri="{FF2B5EF4-FFF2-40B4-BE49-F238E27FC236}">
                <a16:creationId xmlns:a16="http://schemas.microsoft.com/office/drawing/2014/main" id="{39C845A5-577F-430A-935F-765F6E597CDC}"/>
              </a:ext>
            </a:extLst>
          </p:cNvPr>
          <p:cNvSpPr txBox="1">
            <a:spLocks/>
          </p:cNvSpPr>
          <p:nvPr/>
        </p:nvSpPr>
        <p:spPr>
          <a:xfrm>
            <a:off x="6635454" y="1417099"/>
            <a:ext cx="4975522" cy="4681330"/>
          </a:xfrm>
          <a:prstGeom prst="rect">
            <a:avLst/>
          </a:prstGeom>
          <a:solidFill>
            <a:srgbClr val="00131D"/>
          </a:solidFill>
          <a:ln w="38100">
            <a:solidFill>
              <a:schemeClr val="accent5"/>
            </a:solidFill>
          </a:ln>
        </p:spPr>
        <p:txBody>
          <a:bodyPr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a:t>Developer</a:t>
            </a:r>
          </a:p>
          <a:p>
            <a:pPr marL="0" indent="0">
              <a:buFont typeface="Arial" panose="020B0604020202020204" pitchFamily="34" charset="0"/>
              <a:buNone/>
            </a:pPr>
            <a:endParaRPr lang="en-GB" b="1"/>
          </a:p>
          <a:p>
            <a:pPr>
              <a:buFont typeface="Wingdings" panose="05000000000000000000" pitchFamily="2" charset="2"/>
              <a:buChar char="ü"/>
            </a:pPr>
            <a:r>
              <a:rPr lang="en-GB"/>
              <a:t>My code uses semantic elements/tags wherever possible.</a:t>
            </a:r>
          </a:p>
          <a:p>
            <a:pPr>
              <a:buFont typeface="Wingdings" panose="05000000000000000000" pitchFamily="2" charset="2"/>
              <a:buChar char="ü"/>
            </a:pPr>
            <a:r>
              <a:rPr lang="en-GB"/>
              <a:t>My code contains logical structure that can be programmatically determined. </a:t>
            </a:r>
          </a:p>
          <a:p>
            <a:pPr>
              <a:buFont typeface="Wingdings" panose="05000000000000000000" pitchFamily="2" charset="2"/>
              <a:buChar char="ü"/>
            </a:pPr>
            <a:r>
              <a:rPr lang="en-GB"/>
              <a:t>My code has all interactive elements accessible using TAB and include an outline.</a:t>
            </a:r>
          </a:p>
          <a:p>
            <a:pPr>
              <a:buFont typeface="Wingdings" panose="05000000000000000000" pitchFamily="2" charset="2"/>
              <a:buChar char="ü"/>
            </a:pPr>
            <a:r>
              <a:rPr lang="en-GB"/>
              <a:t>My code allows for screen readers to read the content in a logical order and meaningful sequence.</a:t>
            </a:r>
          </a:p>
          <a:p>
            <a:pPr>
              <a:buFont typeface="Wingdings" panose="05000000000000000000" pitchFamily="2" charset="2"/>
              <a:buChar char="ü"/>
            </a:pPr>
            <a:r>
              <a:rPr lang="en-GB"/>
              <a:t>etc</a:t>
            </a:r>
          </a:p>
        </p:txBody>
      </p:sp>
      <p:sp>
        <p:nvSpPr>
          <p:cNvPr id="13" name="TextBox 12">
            <a:extLst>
              <a:ext uri="{FF2B5EF4-FFF2-40B4-BE49-F238E27FC236}">
                <a16:creationId xmlns:a16="http://schemas.microsoft.com/office/drawing/2014/main" id="{AF687812-6873-43E4-A8E3-4BA24F62761F}"/>
              </a:ext>
            </a:extLst>
          </p:cNvPr>
          <p:cNvSpPr txBox="1"/>
          <p:nvPr/>
        </p:nvSpPr>
        <p:spPr>
          <a:xfrm>
            <a:off x="8401050" y="824258"/>
            <a:ext cx="3269628" cy="369332"/>
          </a:xfrm>
          <a:prstGeom prst="rect">
            <a:avLst/>
          </a:prstGeom>
          <a:noFill/>
          <a:ln w="38100">
            <a:noFill/>
          </a:ln>
        </p:spPr>
        <p:txBody>
          <a:bodyPr wrap="square" rtlCol="0" anchor="ctr">
            <a:spAutoFit/>
          </a:bodyPr>
          <a:lstStyle/>
          <a:p>
            <a:pPr algn="r"/>
            <a:r>
              <a:rPr lang="en-GB">
                <a:solidFill>
                  <a:schemeClr val="bg1"/>
                </a:solidFill>
              </a:rPr>
              <a:t>Role-based DoD Example</a:t>
            </a:r>
          </a:p>
        </p:txBody>
      </p:sp>
    </p:spTree>
    <p:extLst>
      <p:ext uri="{BB962C8B-B14F-4D97-AF65-F5344CB8AC3E}">
        <p14:creationId xmlns:p14="http://schemas.microsoft.com/office/powerpoint/2010/main" val="22428919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grpSp>
        <p:nvGrpSpPr>
          <p:cNvPr id="8" name="Requirements" descr="Requirements">
            <a:extLst>
              <a:ext uri="{FF2B5EF4-FFF2-40B4-BE49-F238E27FC236}">
                <a16:creationId xmlns:a16="http://schemas.microsoft.com/office/drawing/2014/main" id="{6F908F22-0828-469E-9999-7B456B0ADC09}"/>
              </a:ext>
            </a:extLst>
          </p:cNvPr>
          <p:cNvGrpSpPr/>
          <p:nvPr/>
        </p:nvGrpSpPr>
        <p:grpSpPr>
          <a:xfrm>
            <a:off x="190500" y="147952"/>
            <a:ext cx="3009039" cy="976945"/>
            <a:chOff x="3252752" y="3319151"/>
            <a:chExt cx="3009039" cy="976945"/>
          </a:xfrm>
        </p:grpSpPr>
        <p:sp>
          <p:nvSpPr>
            <p:cNvPr id="9" name="Arrow: Chevron 8">
              <a:extLst>
                <a:ext uri="{FF2B5EF4-FFF2-40B4-BE49-F238E27FC236}">
                  <a16:creationId xmlns:a16="http://schemas.microsoft.com/office/drawing/2014/main" id="{C4FD9DC3-0A34-467A-84EE-70CB40466F8C}"/>
                </a:ext>
              </a:extLst>
            </p:cNvPr>
            <p:cNvSpPr/>
            <p:nvPr/>
          </p:nvSpPr>
          <p:spPr>
            <a:xfrm>
              <a:off x="3252752" y="3319151"/>
              <a:ext cx="3009039" cy="976945"/>
            </a:xfrm>
            <a:prstGeom prst="chevron">
              <a:avLst/>
            </a:prstGeom>
            <a:solidFill>
              <a:schemeClr val="bg1">
                <a:lumMod val="10000"/>
              </a:schemeClr>
            </a:solidFill>
            <a:ln w="38100">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517A1F41-76EB-4658-BD8B-B73674EC8152}"/>
                </a:ext>
              </a:extLst>
            </p:cNvPr>
            <p:cNvSpPr txBox="1"/>
            <p:nvPr/>
          </p:nvSpPr>
          <p:spPr>
            <a:xfrm>
              <a:off x="3741225" y="3319151"/>
              <a:ext cx="2032094"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p:txBody>
        </p:sp>
      </p:gr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83</a:t>
            </a:fld>
            <a:endParaRPr lang="en-GB"/>
          </a:p>
        </p:txBody>
      </p:sp>
      <p:sp>
        <p:nvSpPr>
          <p:cNvPr id="4" name="Footer Placeholder 3">
            <a:extLst>
              <a:ext uri="{FF2B5EF4-FFF2-40B4-BE49-F238E27FC236}">
                <a16:creationId xmlns:a16="http://schemas.microsoft.com/office/drawing/2014/main" id="{064CB2B6-9451-4C2E-AC64-F6F58CAE79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11" name="Content Placeholder 2">
            <a:extLst>
              <a:ext uri="{FF2B5EF4-FFF2-40B4-BE49-F238E27FC236}">
                <a16:creationId xmlns:a16="http://schemas.microsoft.com/office/drawing/2014/main" id="{EA3B5BCF-6C91-4AB7-8E2C-05A8B68FDEE7}"/>
              </a:ext>
            </a:extLst>
          </p:cNvPr>
          <p:cNvSpPr txBox="1">
            <a:spLocks/>
          </p:cNvSpPr>
          <p:nvPr/>
        </p:nvSpPr>
        <p:spPr>
          <a:xfrm>
            <a:off x="2875986" y="1545063"/>
            <a:ext cx="9049709" cy="4425401"/>
          </a:xfrm>
          <a:prstGeom prst="rect">
            <a:avLst/>
          </a:prstGeom>
        </p:spPr>
        <p:txBody>
          <a:bodyPr vert="horz" lIns="91440" tIns="45720" rIns="91440" bIns="45720" rtlCol="0" anchor="ct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en-GB" dirty="0">
                <a:solidFill>
                  <a:schemeClr val="accent1"/>
                </a:solidFill>
              </a:rPr>
              <a:t>Require vendors to produce an Accessibility Conformant Report (ACR) for their product based on the Voluntary Product Accessibility Template (VPAT).</a:t>
            </a:r>
          </a:p>
          <a:p>
            <a:pPr>
              <a:lnSpc>
                <a:spcPct val="120000"/>
              </a:lnSpc>
            </a:pPr>
            <a:endParaRPr lang="en-GB" dirty="0">
              <a:solidFill>
                <a:schemeClr val="accent1"/>
              </a:solidFill>
            </a:endParaRPr>
          </a:p>
          <a:p>
            <a:pPr>
              <a:lnSpc>
                <a:spcPct val="120000"/>
              </a:lnSpc>
            </a:pPr>
            <a:r>
              <a:rPr lang="en-GB" dirty="0"/>
              <a:t>Ask about their accessibility roadmap.</a:t>
            </a:r>
          </a:p>
          <a:p>
            <a:pPr>
              <a:lnSpc>
                <a:spcPct val="120000"/>
              </a:lnSpc>
            </a:pPr>
            <a:endParaRPr lang="en-GB" dirty="0"/>
          </a:p>
          <a:p>
            <a:pPr>
              <a:lnSpc>
                <a:spcPct val="120000"/>
              </a:lnSpc>
            </a:pPr>
            <a:r>
              <a:rPr lang="en-GB" dirty="0"/>
              <a:t>Lobby current providers to improve accessibility and provide updates to their ACRs as products are upgraded.</a:t>
            </a:r>
          </a:p>
          <a:p>
            <a:pPr>
              <a:lnSpc>
                <a:spcPct val="120000"/>
              </a:lnSpc>
            </a:pPr>
            <a:endParaRPr lang="en-GB" dirty="0"/>
          </a:p>
          <a:p>
            <a:pPr>
              <a:lnSpc>
                <a:spcPct val="120000"/>
              </a:lnSpc>
            </a:pPr>
            <a:r>
              <a:rPr lang="en-GB" dirty="0"/>
              <a:t>Require accessibility within Non-functional requirements.</a:t>
            </a:r>
          </a:p>
        </p:txBody>
      </p:sp>
    </p:spTree>
    <p:extLst>
      <p:ext uri="{BB962C8B-B14F-4D97-AF65-F5344CB8AC3E}">
        <p14:creationId xmlns:p14="http://schemas.microsoft.com/office/powerpoint/2010/main" val="106286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3">
                                            <p:txEl>
                                              <p:pRg st="0" end="0"/>
                                            </p:txEl>
                                          </p:spTgt>
                                        </p:tgtEl>
                                        <p:attrNameLst>
                                          <p:attrName>style.color</p:attrName>
                                        </p:attrNameLst>
                                      </p:cBhvr>
                                      <p:to>
                                        <a:schemeClr val="accent2"/>
                                      </p:to>
                                    </p:animClr>
                                  </p:childTnLst>
                                </p:cTn>
                              </p:par>
                              <p:par>
                                <p:cTn id="7" presetID="3" presetClass="emph" presetSubtype="2" fill="hold" nodeType="withEffect">
                                  <p:stCondLst>
                                    <p:cond delay="0"/>
                                  </p:stCondLst>
                                  <p:childTnLst>
                                    <p:animClr clrSpc="rgb" dir="cw">
                                      <p:cBhvr override="childStyle">
                                        <p:cTn id="8" dur="1000" fill="hold"/>
                                        <p:tgtEl>
                                          <p:spTgt spid="3">
                                            <p:txEl>
                                              <p:pRg st="0" end="0"/>
                                            </p:txEl>
                                          </p:spTgt>
                                        </p:tgtEl>
                                        <p:attrNameLst>
                                          <p:attrName>style.color</p:attrName>
                                        </p:attrNameLst>
                                      </p:cBhvr>
                                      <p:to>
                                        <a:schemeClr val="bg1"/>
                                      </p:to>
                                    </p:animClr>
                                  </p:childTnLst>
                                </p:cTn>
                              </p:par>
                              <p:par>
                                <p:cTn id="9" presetID="3" presetClass="emph" presetSubtype="2" fill="hold" nodeType="withEffect">
                                  <p:stCondLst>
                                    <p:cond delay="0"/>
                                  </p:stCondLst>
                                  <p:childTnLst>
                                    <p:animClr clrSpc="rgb" dir="cw">
                                      <p:cBhvr override="childStyle">
                                        <p:cTn id="10" dur="1000" fill="hold"/>
                                        <p:tgtEl>
                                          <p:spTgt spid="3">
                                            <p:txEl>
                                              <p:pRg st="3" end="3"/>
                                            </p:txEl>
                                          </p:spTgt>
                                        </p:tgtEl>
                                        <p:attrNameLst>
                                          <p:attrName>style.color</p:attrName>
                                        </p:attrNameLst>
                                      </p:cBhvr>
                                      <p:to>
                                        <a:schemeClr val="accent2"/>
                                      </p:to>
                                    </p:animClr>
                                  </p:childTnLst>
                                </p:cTn>
                              </p:par>
                              <p:par>
                                <p:cTn id="11" presetID="10" presetClass="entr" presetSubtype="0" fill="hold" grpId="0" nodeType="with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animEffect transition="in" filter="fade">
                                      <p:cBhvr>
                                        <p:cTn id="13" dur="500"/>
                                        <p:tgtEl>
                                          <p:spTgt spid="11">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6" end="6"/>
                                            </p:txEl>
                                          </p:spTgt>
                                        </p:tgtEl>
                                        <p:attrNameLst>
                                          <p:attrName>style.visibility</p:attrName>
                                        </p:attrNameLst>
                                      </p:cBhvr>
                                      <p:to>
                                        <p:strVal val="visible"/>
                                      </p:to>
                                    </p:set>
                                    <p:animEffect transition="in" filter="fade">
                                      <p:cBhvr>
                                        <p:cTn id="22" dur="500"/>
                                        <p:tgtEl>
                                          <p:spTgt spid="11">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mph" presetSubtype="2" fill="hold" nodeType="clickEffect">
                                  <p:stCondLst>
                                    <p:cond delay="0"/>
                                  </p:stCondLst>
                                  <p:childTnLst>
                                    <p:animClr clrSpc="rgb" dir="cw">
                                      <p:cBhvr override="childStyle">
                                        <p:cTn id="26" dur="1000" fill="hold"/>
                                        <p:tgtEl>
                                          <p:spTgt spid="11">
                                            <p:txEl>
                                              <p:pRg st="2" end="2"/>
                                            </p:txEl>
                                          </p:spTgt>
                                        </p:tgtEl>
                                        <p:attrNameLst>
                                          <p:attrName>style.color</p:attrName>
                                        </p:attrNameLst>
                                      </p:cBhvr>
                                      <p:to>
                                        <a:schemeClr val="accent1"/>
                                      </p:to>
                                    </p:animClr>
                                  </p:childTnLst>
                                </p:cTn>
                              </p:par>
                              <p:par>
                                <p:cTn id="27" presetID="3" presetClass="emph" presetSubtype="2" fill="hold" nodeType="withEffect">
                                  <p:stCondLst>
                                    <p:cond delay="0"/>
                                  </p:stCondLst>
                                  <p:childTnLst>
                                    <p:animClr clrSpc="rgb" dir="cw">
                                      <p:cBhvr override="childStyle">
                                        <p:cTn id="28" dur="1000" fill="hold"/>
                                        <p:tgtEl>
                                          <p:spTgt spid="11">
                                            <p:txEl>
                                              <p:pRg st="0" end="0"/>
                                            </p:txEl>
                                          </p:spTgt>
                                        </p:tgtEl>
                                        <p:attrNameLst>
                                          <p:attrName>style.color</p:attrName>
                                        </p:attrNameLst>
                                      </p:cBhvr>
                                      <p:to>
                                        <a:srgbClr val="9FB1BD"/>
                                      </p:to>
                                    </p:animClr>
                                  </p:childTnLst>
                                </p:cTn>
                              </p:par>
                            </p:childTnLst>
                          </p:cTn>
                        </p:par>
                      </p:childTnLst>
                    </p:cTn>
                  </p:par>
                  <p:par>
                    <p:cTn id="29" fill="hold">
                      <p:stCondLst>
                        <p:cond delay="indefinite"/>
                      </p:stCondLst>
                      <p:childTnLst>
                        <p:par>
                          <p:cTn id="30" fill="hold">
                            <p:stCondLst>
                              <p:cond delay="0"/>
                            </p:stCondLst>
                            <p:childTnLst>
                              <p:par>
                                <p:cTn id="31" presetID="3" presetClass="emph" presetSubtype="2" fill="hold" nodeType="clickEffect">
                                  <p:stCondLst>
                                    <p:cond delay="0"/>
                                  </p:stCondLst>
                                  <p:childTnLst>
                                    <p:animClr clrSpc="rgb" dir="cw">
                                      <p:cBhvr override="childStyle">
                                        <p:cTn id="32" dur="1000" fill="hold"/>
                                        <p:tgtEl>
                                          <p:spTgt spid="11">
                                            <p:txEl>
                                              <p:pRg st="4" end="4"/>
                                            </p:txEl>
                                          </p:spTgt>
                                        </p:tgtEl>
                                        <p:attrNameLst>
                                          <p:attrName>style.color</p:attrName>
                                        </p:attrNameLst>
                                      </p:cBhvr>
                                      <p:to>
                                        <a:schemeClr val="accent1"/>
                                      </p:to>
                                    </p:animClr>
                                  </p:childTnLst>
                                </p:cTn>
                              </p:par>
                              <p:par>
                                <p:cTn id="33" presetID="3" presetClass="emph" presetSubtype="2" fill="hold" nodeType="withEffect">
                                  <p:stCondLst>
                                    <p:cond delay="0"/>
                                  </p:stCondLst>
                                  <p:childTnLst>
                                    <p:animClr clrSpc="rgb" dir="cw">
                                      <p:cBhvr override="childStyle">
                                        <p:cTn id="34" dur="1000" fill="hold"/>
                                        <p:tgtEl>
                                          <p:spTgt spid="11">
                                            <p:txEl>
                                              <p:pRg st="2" end="2"/>
                                            </p:txEl>
                                          </p:spTgt>
                                        </p:tgtEl>
                                        <p:attrNameLst>
                                          <p:attrName>style.color</p:attrName>
                                        </p:attrNameLst>
                                      </p:cBhvr>
                                      <p:to>
                                        <a:srgbClr val="9FB1BD"/>
                                      </p:to>
                                    </p:animClr>
                                  </p:childTnLst>
                                </p:cTn>
                              </p:par>
                            </p:childTnLst>
                          </p:cTn>
                        </p:par>
                      </p:childTnLst>
                    </p:cTn>
                  </p:par>
                  <p:par>
                    <p:cTn id="35" fill="hold">
                      <p:stCondLst>
                        <p:cond delay="indefinite"/>
                      </p:stCondLst>
                      <p:childTnLst>
                        <p:par>
                          <p:cTn id="36" fill="hold">
                            <p:stCondLst>
                              <p:cond delay="0"/>
                            </p:stCondLst>
                            <p:childTnLst>
                              <p:par>
                                <p:cTn id="37" presetID="3" presetClass="emph" presetSubtype="2" fill="hold" nodeType="clickEffect">
                                  <p:stCondLst>
                                    <p:cond delay="0"/>
                                  </p:stCondLst>
                                  <p:childTnLst>
                                    <p:animClr clrSpc="rgb" dir="cw">
                                      <p:cBhvr override="childStyle">
                                        <p:cTn id="38" dur="1000" fill="hold"/>
                                        <p:tgtEl>
                                          <p:spTgt spid="11">
                                            <p:txEl>
                                              <p:pRg st="6" end="6"/>
                                            </p:txEl>
                                          </p:spTgt>
                                        </p:tgtEl>
                                        <p:attrNameLst>
                                          <p:attrName>style.color</p:attrName>
                                        </p:attrNameLst>
                                      </p:cBhvr>
                                      <p:to>
                                        <a:schemeClr val="accent1"/>
                                      </p:to>
                                    </p:animClr>
                                  </p:childTnLst>
                                </p:cTn>
                              </p:par>
                              <p:par>
                                <p:cTn id="39" presetID="3" presetClass="emph" presetSubtype="2" fill="hold" nodeType="withEffect">
                                  <p:stCondLst>
                                    <p:cond delay="0"/>
                                  </p:stCondLst>
                                  <p:childTnLst>
                                    <p:animClr clrSpc="rgb" dir="cw">
                                      <p:cBhvr override="childStyle">
                                        <p:cTn id="40" dur="1000" fill="hold"/>
                                        <p:tgtEl>
                                          <p:spTgt spid="11">
                                            <p:txEl>
                                              <p:pRg st="4" end="4"/>
                                            </p:txEl>
                                          </p:spTgt>
                                        </p:tgtEl>
                                        <p:attrNameLst>
                                          <p:attrName>style.color</p:attrName>
                                        </p:attrNameLst>
                                      </p:cBhvr>
                                      <p:to>
                                        <a:srgbClr val="9FB1B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allAtOnce"/>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p:txBody>
      </p:sp>
      <p:sp>
        <p:nvSpPr>
          <p:cNvPr id="13" name="Content Placeholder 2">
            <a:extLst>
              <a:ext uri="{FF2B5EF4-FFF2-40B4-BE49-F238E27FC236}">
                <a16:creationId xmlns:a16="http://schemas.microsoft.com/office/drawing/2014/main" id="{0A81D42C-D62D-4745-8824-FAF3A43571B8}"/>
              </a:ext>
            </a:extLst>
          </p:cNvPr>
          <p:cNvSpPr>
            <a:spLocks noGrp="1"/>
          </p:cNvSpPr>
          <p:nvPr>
            <p:ph sz="half" idx="1"/>
          </p:nvPr>
        </p:nvSpPr>
        <p:spPr>
          <a:xfrm>
            <a:off x="2705830" y="1500809"/>
            <a:ext cx="5689600" cy="4460845"/>
          </a:xfrm>
        </p:spPr>
        <p:txBody>
          <a:bodyPr anchor="ctr">
            <a:normAutofit lnSpcReduction="10000"/>
          </a:bodyPr>
          <a:lstStyle/>
          <a:p>
            <a:r>
              <a:rPr lang="en-GB" dirty="0">
                <a:solidFill>
                  <a:schemeClr val="accent1"/>
                </a:solidFill>
              </a:rPr>
              <a:t>Include the creation and publication of an accessibility statement within the “go-live checklist”.</a:t>
            </a:r>
          </a:p>
          <a:p>
            <a:r>
              <a:rPr lang="en-GB" dirty="0"/>
              <a:t>Set date and ownership for reviewing the accessibility statement on an annual basis.</a:t>
            </a:r>
          </a:p>
        </p:txBody>
      </p:sp>
      <p:sp>
        <p:nvSpPr>
          <p:cNvPr id="15" name="Content Placeholder 3">
            <a:extLst>
              <a:ext uri="{FF2B5EF4-FFF2-40B4-BE49-F238E27FC236}">
                <a16:creationId xmlns:a16="http://schemas.microsoft.com/office/drawing/2014/main" id="{81F2069F-AEEB-49F2-9486-488ED637F1BB}"/>
              </a:ext>
            </a:extLst>
          </p:cNvPr>
          <p:cNvSpPr txBox="1">
            <a:spLocks/>
          </p:cNvSpPr>
          <p:nvPr/>
        </p:nvSpPr>
        <p:spPr>
          <a:xfrm>
            <a:off x="8620125" y="1500809"/>
            <a:ext cx="3343274" cy="4443188"/>
          </a:xfrm>
          <a:prstGeom prst="rect">
            <a:avLst/>
          </a:prstGeom>
          <a:solidFill>
            <a:schemeClr val="bg1">
              <a:lumMod val="10000"/>
            </a:schemeClr>
          </a:solidFill>
          <a:ln w="38100">
            <a:solidFill>
              <a:schemeClr val="accent2"/>
            </a:solidFill>
          </a:ln>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GB" dirty="0"/>
          </a:p>
          <a:p>
            <a:pPr marL="0" indent="0" algn="ctr">
              <a:buFont typeface="Arial" panose="020B0604020202020204" pitchFamily="34" charset="0"/>
              <a:buNone/>
            </a:pPr>
            <a:r>
              <a:rPr lang="en-GB" dirty="0"/>
              <a:t>Accessibility Statement</a:t>
            </a:r>
          </a:p>
        </p:txBody>
      </p:sp>
      <p:pic>
        <p:nvPicPr>
          <p:cNvPr id="16" name="Graphic 15">
            <a:extLst>
              <a:ext uri="{FF2B5EF4-FFF2-40B4-BE49-F238E27FC236}">
                <a16:creationId xmlns:a16="http://schemas.microsoft.com/office/drawing/2014/main" id="{1F3847BF-BB25-45F0-BFD5-A12E2238564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48999" y="4899991"/>
            <a:ext cx="914400" cy="914400"/>
          </a:xfrm>
          <a:prstGeom prst="rect">
            <a:avLst/>
          </a:prstGeom>
        </p:spPr>
      </p:pic>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84</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656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1000" fill="hold"/>
                                        <p:tgtEl>
                                          <p:spTgt spid="12">
                                            <p:txEl>
                                              <p:pRg st="0" end="0"/>
                                            </p:txEl>
                                          </p:spTgt>
                                        </p:tgtEl>
                                        <p:attrNameLst>
                                          <p:attrName>style.color</p:attrName>
                                        </p:attrNameLst>
                                      </p:cBhvr>
                                      <p:to>
                                        <a:schemeClr val="accent2"/>
                                      </p:to>
                                    </p:animClr>
                                  </p:childTnLst>
                                </p:cTn>
                              </p:par>
                              <p:par>
                                <p:cTn id="7" presetID="10" presetClass="entr" presetSubtype="0" fill="hold" grpId="0" nodeType="withEffect">
                                  <p:stCondLst>
                                    <p:cond delay="0"/>
                                  </p:stCondLst>
                                  <p:childTnLst>
                                    <p:set>
                                      <p:cBhvr>
                                        <p:cTn id="8" dur="1" fill="hold">
                                          <p:stCondLst>
                                            <p:cond delay="0"/>
                                          </p:stCondLst>
                                        </p:cTn>
                                        <p:tgtEl>
                                          <p:spTgt spid="13">
                                            <p:txEl>
                                              <p:pRg st="0" end="0"/>
                                            </p:txEl>
                                          </p:spTgt>
                                        </p:tgtEl>
                                        <p:attrNameLst>
                                          <p:attrName>style.visibility</p:attrName>
                                        </p:attrNameLst>
                                      </p:cBhvr>
                                      <p:to>
                                        <p:strVal val="visible"/>
                                      </p:to>
                                    </p:set>
                                    <p:animEffect transition="in" filter="fade">
                                      <p:cBhvr>
                                        <p:cTn id="9" dur="500"/>
                                        <p:tgtEl>
                                          <p:spTgt spid="13">
                                            <p:txEl>
                                              <p:pRg st="0" end="0"/>
                                            </p:txEl>
                                          </p:spTgt>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nodeType="clickEffect">
                                  <p:stCondLst>
                                    <p:cond delay="0"/>
                                  </p:stCondLst>
                                  <p:childTnLst>
                                    <p:animClr clrSpc="rgb" dir="cw">
                                      <p:cBhvr override="childStyle">
                                        <p:cTn id="22" dur="1000" fill="hold"/>
                                        <p:tgtEl>
                                          <p:spTgt spid="13">
                                            <p:txEl>
                                              <p:pRg st="1" end="1"/>
                                            </p:txEl>
                                          </p:spTgt>
                                        </p:tgtEl>
                                        <p:attrNameLst>
                                          <p:attrName>style.color</p:attrName>
                                        </p:attrNameLst>
                                      </p:cBhvr>
                                      <p:to>
                                        <a:srgbClr val="FCBC00"/>
                                      </p:to>
                                    </p:animClr>
                                  </p:childTnLst>
                                </p:cTn>
                              </p:par>
                              <p:par>
                                <p:cTn id="23" presetID="3" presetClass="emph" presetSubtype="2" fill="hold" nodeType="withEffect">
                                  <p:stCondLst>
                                    <p:cond delay="0"/>
                                  </p:stCondLst>
                                  <p:childTnLst>
                                    <p:animClr clrSpc="rgb" dir="cw">
                                      <p:cBhvr override="childStyle">
                                        <p:cTn id="24" dur="1000" fill="hold"/>
                                        <p:tgtEl>
                                          <p:spTgt spid="13">
                                            <p:txEl>
                                              <p:pRg st="0" end="0"/>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uiExpand="1" build="p"/>
      <p:bldP spid="1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Accessibility statement as part of go-live checklist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Accessibility testing as part of Change Management.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Review accessibility statements annually.</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Dashboards.</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85</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21" name="Content Placeholder 2">
            <a:extLst>
              <a:ext uri="{FF2B5EF4-FFF2-40B4-BE49-F238E27FC236}">
                <a16:creationId xmlns:a16="http://schemas.microsoft.com/office/drawing/2014/main" id="{28DBA798-2CB5-4AFA-A33F-DCF804D3DE8A}"/>
              </a:ext>
            </a:extLst>
          </p:cNvPr>
          <p:cNvSpPr txBox="1">
            <a:spLocks/>
          </p:cNvSpPr>
          <p:nvPr/>
        </p:nvSpPr>
        <p:spPr>
          <a:xfrm>
            <a:off x="2526930" y="1483152"/>
            <a:ext cx="5689600" cy="468133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solidFill>
                  <a:schemeClr val="accent1"/>
                </a:solidFill>
              </a:rPr>
              <a:t>Add accessibility testing into the RFC template.</a:t>
            </a:r>
          </a:p>
          <a:p>
            <a:endParaRPr lang="en-GB">
              <a:solidFill>
                <a:schemeClr val="accent1"/>
              </a:solidFill>
            </a:endParaRPr>
          </a:p>
          <a:p>
            <a:r>
              <a:rPr lang="en-GB"/>
              <a:t>Add step for checking if accessibility statement requires an update within RFC process.</a:t>
            </a:r>
          </a:p>
        </p:txBody>
      </p:sp>
      <p:pic>
        <p:nvPicPr>
          <p:cNvPr id="22" name="Content Placeholder 8" descr="Example RFC templates, including emergency RFC, Go live RFC, Minor Emergency RFC, Minor Normal RFC, Standard RFC.">
            <a:extLst>
              <a:ext uri="{FF2B5EF4-FFF2-40B4-BE49-F238E27FC236}">
                <a16:creationId xmlns:a16="http://schemas.microsoft.com/office/drawing/2014/main" id="{FD32F71F-8243-45B8-BDD1-A8DEB147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2325" y="1482945"/>
            <a:ext cx="3447016" cy="4460845"/>
          </a:xfrm>
          <a:prstGeom prst="rect">
            <a:avLst/>
          </a:prstGeom>
          <a:ln w="38100">
            <a:solidFill>
              <a:schemeClr val="accent5"/>
            </a:solidFill>
          </a:ln>
        </p:spPr>
      </p:pic>
    </p:spTree>
    <p:extLst>
      <p:ext uri="{BB962C8B-B14F-4D97-AF65-F5344CB8AC3E}">
        <p14:creationId xmlns:p14="http://schemas.microsoft.com/office/powerpoint/2010/main" val="390011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Effect transition="in" filter="fade">
                                      <p:cBhvr>
                                        <p:cTn id="7" dur="500"/>
                                        <p:tgtEl>
                                          <p:spTgt spid="21">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xEl>
                                              <p:pRg st="2" end="2"/>
                                            </p:txEl>
                                          </p:spTgt>
                                        </p:tgtEl>
                                        <p:attrNameLst>
                                          <p:attrName>style.visibility</p:attrName>
                                        </p:attrNameLst>
                                      </p:cBhvr>
                                      <p:to>
                                        <p:strVal val="visible"/>
                                      </p:to>
                                    </p:set>
                                    <p:animEffect transition="in" filter="fade">
                                      <p:cBhvr>
                                        <p:cTn id="10" dur="500"/>
                                        <p:tgtEl>
                                          <p:spTgt spid="21">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1000" fill="hold"/>
                                        <p:tgtEl>
                                          <p:spTgt spid="21">
                                            <p:txEl>
                                              <p:pRg st="2" end="2"/>
                                            </p:txEl>
                                          </p:spTgt>
                                        </p:tgtEl>
                                        <p:attrNameLst>
                                          <p:attrName>style.color</p:attrName>
                                        </p:attrNameLst>
                                      </p:cBhvr>
                                      <p:to>
                                        <a:srgbClr val="FCBC00"/>
                                      </p:to>
                                    </p:animClr>
                                  </p:childTnLst>
                                </p:cTn>
                              </p:par>
                              <p:par>
                                <p:cTn id="18" presetID="3" presetClass="emph" presetSubtype="2" fill="hold" nodeType="withEffect">
                                  <p:stCondLst>
                                    <p:cond delay="0"/>
                                  </p:stCondLst>
                                  <p:childTnLst>
                                    <p:animClr clrSpc="rgb" dir="cw">
                                      <p:cBhvr override="childStyle">
                                        <p:cTn id="19" dur="1000" fill="hold"/>
                                        <p:tgtEl>
                                          <p:spTgt spid="21">
                                            <p:txEl>
                                              <p:pRg st="0" end="0"/>
                                            </p:txEl>
                                          </p:spTgt>
                                        </p:tgtEl>
                                        <p:attrNameLst>
                                          <p:attrName>style.color</p:attrName>
                                        </p:attrNameLst>
                                      </p:cBhvr>
                                      <p:to>
                                        <a:schemeClr val="bg1"/>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(10)z2</a:t>
            </a:r>
          </a:p>
        </p:txBody>
      </p:sp>
      <p:grpSp>
        <p:nvGrpSpPr>
          <p:cNvPr id="8" name="Group 7" descr="Release">
            <a:extLst>
              <a:ext uri="{FF2B5EF4-FFF2-40B4-BE49-F238E27FC236}">
                <a16:creationId xmlns:a16="http://schemas.microsoft.com/office/drawing/2014/main" id="{0D0EFA53-B2AA-49C2-8553-97E9BD5AB62B}"/>
              </a:ext>
            </a:extLst>
          </p:cNvPr>
          <p:cNvGrpSpPr/>
          <p:nvPr/>
        </p:nvGrpSpPr>
        <p:grpSpPr>
          <a:xfrm>
            <a:off x="190500" y="236159"/>
            <a:ext cx="2442362" cy="976945"/>
            <a:chOff x="9353212" y="1659575"/>
            <a:chExt cx="2442362" cy="976945"/>
          </a:xfrm>
        </p:grpSpPr>
        <p:sp>
          <p:nvSpPr>
            <p:cNvPr id="9" name="Arrow: Chevron 8">
              <a:extLst>
                <a:ext uri="{FF2B5EF4-FFF2-40B4-BE49-F238E27FC236}">
                  <a16:creationId xmlns:a16="http://schemas.microsoft.com/office/drawing/2014/main" id="{46DAC020-0EB6-45F5-B22A-8A26764669BA}"/>
                </a:ext>
              </a:extLst>
            </p:cNvPr>
            <p:cNvSpPr/>
            <p:nvPr/>
          </p:nvSpPr>
          <p:spPr>
            <a:xfrm>
              <a:off x="9353212" y="1659575"/>
              <a:ext cx="2442362" cy="976945"/>
            </a:xfrm>
            <a:prstGeom prst="chevron">
              <a:avLst/>
            </a:prstGeom>
            <a:solidFill>
              <a:schemeClr val="bg1">
                <a:lumMod val="10000"/>
              </a:schemeClr>
            </a:solidFill>
            <a:ln w="38100">
              <a:solidFill>
                <a:srgbClr val="D5007F"/>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Arrow: Chevron 4">
              <a:extLst>
                <a:ext uri="{FF2B5EF4-FFF2-40B4-BE49-F238E27FC236}">
                  <a16:creationId xmlns:a16="http://schemas.microsoft.com/office/drawing/2014/main" id="{F292F66B-97BD-41C7-8707-72F20C5C10DC}"/>
                </a:ext>
              </a:extLst>
            </p:cNvPr>
            <p:cNvSpPr txBox="1"/>
            <p:nvPr/>
          </p:nvSpPr>
          <p:spPr>
            <a:xfrm>
              <a:off x="9841685" y="1659575"/>
              <a:ext cx="1465417" cy="9769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p:txBody>
        </p:sp>
      </p:grpSp>
      <p:sp>
        <p:nvSpPr>
          <p:cNvPr id="12" name="Rectangle 11">
            <a:extLst>
              <a:ext uri="{FF2B5EF4-FFF2-40B4-BE49-F238E27FC236}">
                <a16:creationId xmlns:a16="http://schemas.microsoft.com/office/drawing/2014/main" id="{FB71C47C-C037-4172-B2F1-0043C3CA2F35}"/>
              </a:ext>
            </a:extLst>
          </p:cNvPr>
          <p:cNvSpPr/>
          <p:nvPr/>
        </p:nvSpPr>
        <p:spPr>
          <a:xfrm>
            <a:off x="190500" y="148315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dirty="0">
                <a:solidFill>
                  <a:schemeClr val="accent5"/>
                </a:solidFill>
              </a:rPr>
              <a:t>Accessibility statement as part of go-live checklist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Accessibility testing as part of Change Management.</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5"/>
                </a:solidFill>
              </a:rPr>
              <a:t>Review accessibility statements annually.</a:t>
            </a:r>
          </a:p>
          <a:p>
            <a:pPr marL="285750" indent="-285750">
              <a:buFont typeface="Arial" panose="020B0604020202020204" pitchFamily="34" charset="0"/>
              <a:buChar char="•"/>
            </a:pPr>
            <a:endParaRPr lang="en-GB" dirty="0">
              <a:solidFill>
                <a:schemeClr val="accent5"/>
              </a:solidFill>
            </a:endParaRPr>
          </a:p>
          <a:p>
            <a:pPr marL="285750" indent="-285750">
              <a:buFont typeface="Arial" panose="020B0604020202020204" pitchFamily="34" charset="0"/>
              <a:buChar char="•"/>
            </a:pPr>
            <a:r>
              <a:rPr lang="en-GB" dirty="0">
                <a:solidFill>
                  <a:schemeClr val="accent2"/>
                </a:solidFill>
              </a:rPr>
              <a:t>Dashboards</a:t>
            </a:r>
            <a:r>
              <a:rPr lang="en-GB" dirty="0">
                <a:solidFill>
                  <a:schemeClr val="accent5"/>
                </a:solidFill>
              </a:rPr>
              <a:t>.</a:t>
            </a:r>
          </a:p>
        </p:txBody>
      </p:sp>
      <p:sp>
        <p:nvSpPr>
          <p:cNvPr id="20" name="Slide Number Placeholder 19">
            <a:extLst>
              <a:ext uri="{FF2B5EF4-FFF2-40B4-BE49-F238E27FC236}">
                <a16:creationId xmlns:a16="http://schemas.microsoft.com/office/drawing/2014/main" id="{DC9925F3-2C48-45D6-8D0E-F864AD63E1C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86</a:t>
            </a:fld>
            <a:endParaRPr lang="en-GB"/>
          </a:p>
        </p:txBody>
      </p:sp>
      <p:sp>
        <p:nvSpPr>
          <p:cNvPr id="3" name="Footer Placeholder 2">
            <a:extLst>
              <a:ext uri="{FF2B5EF4-FFF2-40B4-BE49-F238E27FC236}">
                <a16:creationId xmlns:a16="http://schemas.microsoft.com/office/drawing/2014/main" id="{513EA360-D745-48DD-A915-81BEEDFCD71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pic>
        <p:nvPicPr>
          <p:cNvPr id="11" name="Content Placeholder 7" descr="Example accessibility dashboard">
            <a:extLst>
              <a:ext uri="{FF2B5EF4-FFF2-40B4-BE49-F238E27FC236}">
                <a16:creationId xmlns:a16="http://schemas.microsoft.com/office/drawing/2014/main" id="{FDA2D656-8FAB-4F2C-876E-A873E2D58A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350" y="1487636"/>
            <a:ext cx="8848725" cy="4456361"/>
          </a:xfrm>
          <a:prstGeom prst="rect">
            <a:avLst/>
          </a:prstGeom>
          <a:noFill/>
          <a:ln w="38100">
            <a:solidFill>
              <a:schemeClr val="accent5"/>
            </a:solidFill>
          </a:ln>
        </p:spPr>
      </p:pic>
    </p:spTree>
    <p:extLst>
      <p:ext uri="{BB962C8B-B14F-4D97-AF65-F5344CB8AC3E}">
        <p14:creationId xmlns:p14="http://schemas.microsoft.com/office/powerpoint/2010/main" val="26890064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 / Agile</a:t>
            </a:r>
          </a:p>
        </p:txBody>
      </p:sp>
      <p:sp>
        <p:nvSpPr>
          <p:cNvPr id="4" name="Slide Number Placeholder 3">
            <a:extLst>
              <a:ext uri="{FF2B5EF4-FFF2-40B4-BE49-F238E27FC236}">
                <a16:creationId xmlns:a16="http://schemas.microsoft.com/office/drawing/2014/main" id="{8C7EA730-8AAD-42EE-AB7F-B90CAA038FA9}"/>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87</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Graphic 18" descr="&quot;Agile circle&quot; containing:&#10;&#10;Requirements&#10;Design&#10;Build&#10;Test&#10;Release&#10;&#10;">
            <a:extLst>
              <a:ext uri="{FF2B5EF4-FFF2-40B4-BE49-F238E27FC236}">
                <a16:creationId xmlns:a16="http://schemas.microsoft.com/office/drawing/2014/main" id="{0C6C6BC8-CE64-487D-9F91-A783E5B32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464" y="1161746"/>
            <a:ext cx="10996181" cy="6185352"/>
          </a:xfrm>
          <a:prstGeom prst="rect">
            <a:avLst/>
          </a:prstGeom>
        </p:spPr>
      </p:pic>
      <p:sp>
        <p:nvSpPr>
          <p:cNvPr id="2" name="Footer Placeholder 1">
            <a:extLst>
              <a:ext uri="{FF2B5EF4-FFF2-40B4-BE49-F238E27FC236}">
                <a16:creationId xmlns:a16="http://schemas.microsoft.com/office/drawing/2014/main" id="{4C040112-E170-4C3A-A7F2-03F36ABA803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95701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BAA8-2DA9-460D-AC32-54BD70914924}"/>
              </a:ext>
            </a:extLst>
          </p:cNvPr>
          <p:cNvSpPr>
            <a:spLocks noGrp="1"/>
          </p:cNvSpPr>
          <p:nvPr>
            <p:ph type="title"/>
          </p:nvPr>
        </p:nvSpPr>
        <p:spPr/>
        <p:txBody>
          <a:bodyPr>
            <a:normAutofit fontScale="90000"/>
          </a:bodyPr>
          <a:lstStyle/>
          <a:p>
            <a:r>
              <a:rPr lang="en-GB"/>
              <a:t>The art of maximizing the amount of work not done</a:t>
            </a:r>
          </a:p>
        </p:txBody>
      </p:sp>
      <p:sp>
        <p:nvSpPr>
          <p:cNvPr id="16" name="TextBox 15">
            <a:extLst>
              <a:ext uri="{FF2B5EF4-FFF2-40B4-BE49-F238E27FC236}">
                <a16:creationId xmlns:a16="http://schemas.microsoft.com/office/drawing/2014/main" id="{EBD7BD3E-48AB-4225-BF38-42E269D5DF3D}"/>
              </a:ext>
            </a:extLst>
          </p:cNvPr>
          <p:cNvSpPr txBox="1"/>
          <p:nvPr/>
        </p:nvSpPr>
        <p:spPr>
          <a:xfrm>
            <a:off x="1741252" y="5926581"/>
            <a:ext cx="2966936" cy="369332"/>
          </a:xfrm>
          <a:prstGeom prst="rect">
            <a:avLst/>
          </a:prstGeom>
          <a:noFill/>
        </p:spPr>
        <p:txBody>
          <a:bodyPr wrap="square" rtlCol="0">
            <a:spAutoFit/>
          </a:bodyPr>
          <a:lstStyle/>
          <a:p>
            <a:r>
              <a:rPr lang="en-GB">
                <a:solidFill>
                  <a:schemeClr val="bg1"/>
                </a:solidFill>
              </a:rPr>
              <a:t>Not using semantic HTML</a:t>
            </a:r>
          </a:p>
        </p:txBody>
      </p:sp>
      <p:sp>
        <p:nvSpPr>
          <p:cNvPr id="8" name="Rectangle 3">
            <a:extLst>
              <a:ext uri="{FF2B5EF4-FFF2-40B4-BE49-F238E27FC236}">
                <a16:creationId xmlns:a16="http://schemas.microsoft.com/office/drawing/2014/main" id="{1118BB62-4823-4850-816D-B072FD136563}"/>
              </a:ext>
            </a:extLst>
          </p:cNvPr>
          <p:cNvSpPr>
            <a:spLocks noGrp="1" noChangeArrowheads="1"/>
          </p:cNvSpPr>
          <p:nvPr>
            <p:ph sz="half" idx="1"/>
          </p:nvPr>
        </p:nvSpPr>
        <p:spPr bwMode="auto">
          <a:xfrm>
            <a:off x="228600" y="1549546"/>
            <a:ext cx="5689600" cy="4278094"/>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divButton</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class</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lumMod val="40000"/>
                    <a:lumOff val="60000"/>
                  </a:schemeClr>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err="1">
                <a:ln>
                  <a:noFill/>
                </a:ln>
                <a:solidFill>
                  <a:schemeClr val="accent2"/>
                </a:solidFill>
                <a:effectLst/>
                <a:latin typeface="Arial Unicode MS"/>
              </a:rPr>
              <a:t>tabindex</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"0"</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role=</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a:solidFill>
                <a:srgbClr val="8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const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document.getElementById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divButton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'click',</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 =&gt; </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keydown</a:t>
            </a:r>
            <a:r>
              <a:rPr kumimoji="0" lang="en-US" altLang="en-US" sz="1600" b="0" i="0" u="none" strike="noStrike" cap="none" normalizeH="0" baseline="0">
                <a:ln>
                  <a:noFill/>
                </a:ln>
                <a:solidFill>
                  <a:srgbClr val="FFFFEE"/>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event</a:t>
            </a:r>
            <a:r>
              <a:rPr kumimoji="0" lang="en-US" altLang="en-US" sz="1600" b="0" i="0" u="none" strike="noStrike" cap="none" normalizeH="0" baseline="0">
                <a:ln>
                  <a:noFill/>
                </a:ln>
                <a:solidFill>
                  <a:srgbClr val="808030"/>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=&gt;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1" i="0" u="none" strike="noStrike" cap="none" normalizeH="0" baseline="0">
                <a:ln>
                  <a:noFill/>
                </a:ln>
                <a:solidFill>
                  <a:schemeClr val="accent4"/>
                </a:solidFill>
                <a:effectLst/>
                <a:latin typeface="Arial Unicode MS"/>
              </a:rPr>
              <a:t>if</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'Space'</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'Enter'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err="1">
                <a:ln>
                  <a:noFill/>
                </a:ln>
                <a:solidFill>
                  <a:schemeClr val="bg1"/>
                </a:solidFill>
                <a:effectLst/>
                <a:latin typeface="Arial Unicode MS"/>
              </a:rPr>
              <a:t>button.click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200" b="0" i="0" u="none" strike="noStrike" cap="none" normalizeH="0" baseline="0">
                <a:ln>
                  <a:noFill/>
                </a:ln>
                <a:solidFill>
                  <a:schemeClr val="accent6"/>
                </a:solidFill>
                <a:effectLst/>
              </a:rPr>
              <a:t> </a:t>
            </a:r>
            <a:endParaRPr kumimoji="0" lang="en-US" altLang="en-US" b="0" i="0" u="none" strike="noStrike" cap="none" normalizeH="0" baseline="0">
              <a:ln>
                <a:noFill/>
              </a:ln>
              <a:solidFill>
                <a:schemeClr val="accent6"/>
              </a:solidFill>
              <a:effectLst/>
              <a:latin typeface="Arial" panose="020B0604020202020204" pitchFamily="34" charset="0"/>
            </a:endParaRPr>
          </a:p>
        </p:txBody>
      </p:sp>
      <p:sp>
        <p:nvSpPr>
          <p:cNvPr id="17" name="TextBox 16">
            <a:extLst>
              <a:ext uri="{FF2B5EF4-FFF2-40B4-BE49-F238E27FC236}">
                <a16:creationId xmlns:a16="http://schemas.microsoft.com/office/drawing/2014/main" id="{BD1D71EB-5521-4DF2-8626-FD501607EEAB}"/>
              </a:ext>
            </a:extLst>
          </p:cNvPr>
          <p:cNvSpPr txBox="1"/>
          <p:nvPr/>
        </p:nvSpPr>
        <p:spPr>
          <a:xfrm>
            <a:off x="8311736" y="3463226"/>
            <a:ext cx="2492428" cy="369332"/>
          </a:xfrm>
          <a:prstGeom prst="rect">
            <a:avLst/>
          </a:prstGeom>
          <a:noFill/>
        </p:spPr>
        <p:txBody>
          <a:bodyPr wrap="square" rtlCol="0">
            <a:spAutoFit/>
          </a:bodyPr>
          <a:lstStyle/>
          <a:p>
            <a:r>
              <a:rPr lang="en-GB">
                <a:solidFill>
                  <a:schemeClr val="bg1"/>
                </a:solidFill>
              </a:rPr>
              <a:t>Using semantic HTML</a:t>
            </a:r>
          </a:p>
        </p:txBody>
      </p:sp>
      <p:sp>
        <p:nvSpPr>
          <p:cNvPr id="6" name="Rectangle 1">
            <a:extLst>
              <a:ext uri="{FF2B5EF4-FFF2-40B4-BE49-F238E27FC236}">
                <a16:creationId xmlns:a16="http://schemas.microsoft.com/office/drawing/2014/main" id="{893292BF-62C8-42E3-9D19-6EB6B96266A7}"/>
              </a:ext>
            </a:extLst>
          </p:cNvPr>
          <p:cNvSpPr>
            <a:spLocks noGrp="1" noChangeArrowheads="1"/>
          </p:cNvSpPr>
          <p:nvPr>
            <p:ph sz="half" idx="2"/>
          </p:nvPr>
        </p:nvSpPr>
        <p:spPr bwMode="auto">
          <a:xfrm>
            <a:off x="7152501" y="1548404"/>
            <a:ext cx="4810898" cy="1815882"/>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p>
          <a:p>
            <a:pPr marL="0" indent="0" eaLnBrk="0" fontAlgn="base" hangingPunct="0">
              <a:spcBef>
                <a:spcPct val="0"/>
              </a:spcBef>
              <a:spcAft>
                <a:spcPct val="0"/>
              </a:spcAft>
              <a:buNone/>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Arial Unicode MS"/>
            </a:endParaRPr>
          </a:p>
        </p:txBody>
      </p:sp>
      <p:pic>
        <p:nvPicPr>
          <p:cNvPr id="9" name="Picture 8" descr="A website button labelled &quot;select me&quot;.&#10;&#10;This is the visual result of both examples.">
            <a:extLst>
              <a:ext uri="{FF2B5EF4-FFF2-40B4-BE49-F238E27FC236}">
                <a16:creationId xmlns:a16="http://schemas.microsoft.com/office/drawing/2014/main" id="{F853D43C-5F5C-4B6D-8D81-B2E390F9C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3802" y="4297433"/>
            <a:ext cx="2935072" cy="1341368"/>
          </a:xfrm>
          <a:prstGeom prst="rect">
            <a:avLst/>
          </a:prstGeom>
        </p:spPr>
      </p:pic>
      <p:sp>
        <p:nvSpPr>
          <p:cNvPr id="18" name="TextBox 17">
            <a:extLst>
              <a:ext uri="{FF2B5EF4-FFF2-40B4-BE49-F238E27FC236}">
                <a16:creationId xmlns:a16="http://schemas.microsoft.com/office/drawing/2014/main" id="{C5B853DF-EBE4-4CA0-B5CA-998A9F80684B}"/>
              </a:ext>
            </a:extLst>
          </p:cNvPr>
          <p:cNvSpPr txBox="1"/>
          <p:nvPr/>
        </p:nvSpPr>
        <p:spPr>
          <a:xfrm>
            <a:off x="9762563" y="5827640"/>
            <a:ext cx="2360669" cy="369332"/>
          </a:xfrm>
          <a:prstGeom prst="rect">
            <a:avLst/>
          </a:prstGeom>
          <a:noFill/>
        </p:spPr>
        <p:txBody>
          <a:bodyPr wrap="square" rtlCol="0">
            <a:spAutoFit/>
          </a:bodyPr>
          <a:lstStyle/>
          <a:p>
            <a:r>
              <a:rPr lang="en-GB">
                <a:solidFill>
                  <a:schemeClr val="bg1"/>
                </a:solidFill>
                <a:hlinkClick r:id="rId4"/>
              </a:rPr>
              <a:t>Example on </a:t>
            </a:r>
            <a:r>
              <a:rPr lang="en-GB" err="1">
                <a:solidFill>
                  <a:schemeClr val="bg1"/>
                </a:solidFill>
                <a:hlinkClick r:id="rId4"/>
              </a:rPr>
              <a:t>CodePen</a:t>
            </a:r>
            <a:endParaRPr lang="en-GB">
              <a:solidFill>
                <a:schemeClr val="bg1"/>
              </a:solidFill>
            </a:endParaRPr>
          </a:p>
        </p:txBody>
      </p:sp>
      <p:sp>
        <p:nvSpPr>
          <p:cNvPr id="5" name="Slide Number Placeholder 4">
            <a:extLst>
              <a:ext uri="{FF2B5EF4-FFF2-40B4-BE49-F238E27FC236}">
                <a16:creationId xmlns:a16="http://schemas.microsoft.com/office/drawing/2014/main" id="{BE2CD4AE-E8A5-4D05-99A1-57EAB330BF56}"/>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88</a:t>
            </a:fld>
            <a:endParaRPr lang="en-GB"/>
          </a:p>
        </p:txBody>
      </p:sp>
      <p:cxnSp>
        <p:nvCxnSpPr>
          <p:cNvPr id="13" name="Straight Arrow Connector 12">
            <a:extLst>
              <a:ext uri="{FF2B5EF4-FFF2-40B4-BE49-F238E27FC236}">
                <a16:creationId xmlns:a16="http://schemas.microsoft.com/office/drawing/2014/main" id="{36AE40D5-7D45-48E9-B066-3E7577A9D970}"/>
              </a:ext>
              <a:ext uri="{C183D7F6-B498-43B3-948B-1728B52AA6E4}">
                <adec:decorative xmlns:adec="http://schemas.microsoft.com/office/drawing/2017/decorative" val="1"/>
              </a:ext>
            </a:extLst>
          </p:cNvPr>
          <p:cNvCxnSpPr/>
          <p:nvPr/>
        </p:nvCxnSpPr>
        <p:spPr>
          <a:xfrm>
            <a:off x="7315200" y="3361268"/>
            <a:ext cx="0" cy="1041400"/>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F346E02-AD05-4852-ADF2-629D36A5DB67}"/>
              </a:ext>
              <a:ext uri="{C183D7F6-B498-43B3-948B-1728B52AA6E4}">
                <adec:decorative xmlns:adec="http://schemas.microsoft.com/office/drawing/2017/decorative" val="1"/>
              </a:ext>
            </a:extLst>
          </p:cNvPr>
          <p:cNvCxnSpPr>
            <a:cxnSpLocks/>
            <a:endCxn id="9" idx="1"/>
          </p:cNvCxnSpPr>
          <p:nvPr/>
        </p:nvCxnSpPr>
        <p:spPr>
          <a:xfrm flipV="1">
            <a:off x="5918200" y="4968117"/>
            <a:ext cx="355602" cy="29006"/>
          </a:xfrm>
          <a:prstGeom prst="straightConnector1">
            <a:avLst/>
          </a:prstGeom>
          <a:ln w="762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3880F145-F308-4BEF-A798-39ECF94CAC7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5933964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Prioritise issues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89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5BEE127-98F0-4272-9E90-C0F336935F09}"/>
              </a:ext>
            </a:extLst>
          </p:cNvPr>
          <p:cNvGraphicFramePr>
            <a:graphicFrameLocks noGrp="1"/>
          </p:cNvGraphicFramePr>
          <p:nvPr>
            <p:ph type="dgm" sz="quarter" idx="10"/>
            <p:extLst>
              <p:ext uri="{D42A27DB-BD31-4B8C-83A1-F6EECF244321}">
                <p14:modId xmlns:p14="http://schemas.microsoft.com/office/powerpoint/2010/main" val="288307779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0971FBE4-72DC-435A-B251-386FCA12EB2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6255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DC82-DEF9-4C1F-B90C-F3D1A5F32C83}"/>
              </a:ext>
            </a:extLst>
          </p:cNvPr>
          <p:cNvSpPr>
            <a:spLocks noGrp="1"/>
          </p:cNvSpPr>
          <p:nvPr>
            <p:ph type="title"/>
          </p:nvPr>
        </p:nvSpPr>
        <p:spPr>
          <a:xfrm>
            <a:off x="190500" y="147952"/>
            <a:ext cx="11772899" cy="1153360"/>
          </a:xfrm>
        </p:spPr>
        <p:txBody>
          <a:bodyPr anchor="ctr">
            <a:normAutofit/>
          </a:bodyPr>
          <a:lstStyle/>
          <a:p>
            <a:r>
              <a:rPr lang="en-GB"/>
              <a:t>Where are you on the maturity model? </a:t>
            </a:r>
          </a:p>
        </p:txBody>
      </p:sp>
      <p:sp>
        <p:nvSpPr>
          <p:cNvPr id="3" name="TextBox 2">
            <a:extLst>
              <a:ext uri="{FF2B5EF4-FFF2-40B4-BE49-F238E27FC236}">
                <a16:creationId xmlns:a16="http://schemas.microsoft.com/office/drawing/2014/main" id="{5A9A10B3-6C56-436A-8010-3060A836DE38}"/>
              </a:ext>
            </a:extLst>
          </p:cNvPr>
          <p:cNvSpPr txBox="1"/>
          <p:nvPr/>
        </p:nvSpPr>
        <p:spPr>
          <a:xfrm>
            <a:off x="1612232" y="1431944"/>
            <a:ext cx="10178715" cy="646331"/>
          </a:xfrm>
          <a:prstGeom prst="rect">
            <a:avLst/>
          </a:prstGeom>
          <a:noFill/>
        </p:spPr>
        <p:txBody>
          <a:bodyPr wrap="square" rtlCol="0">
            <a:spAutoFit/>
          </a:bodyPr>
          <a:lstStyle/>
          <a:p>
            <a:r>
              <a:rPr lang="en-GB" sz="3600">
                <a:solidFill>
                  <a:schemeClr val="accent4"/>
                </a:solidFill>
              </a:rPr>
              <a:t>1               2                3              4                 5</a:t>
            </a:r>
          </a:p>
        </p:txBody>
      </p:sp>
      <p:graphicFrame>
        <p:nvGraphicFramePr>
          <p:cNvPr id="14" name="Content Placeholder 13">
            <a:extLst>
              <a:ext uri="{FF2B5EF4-FFF2-40B4-BE49-F238E27FC236}">
                <a16:creationId xmlns:a16="http://schemas.microsoft.com/office/drawing/2014/main" id="{976ED02E-3135-4ACC-8B54-DA8A4145A39C}"/>
              </a:ext>
            </a:extLst>
          </p:cNvPr>
          <p:cNvGraphicFramePr>
            <a:graphicFrameLocks noGrp="1"/>
          </p:cNvGraphicFramePr>
          <p:nvPr>
            <p:ph idx="1"/>
            <p:extLst>
              <p:ext uri="{D42A27DB-BD31-4B8C-83A1-F6EECF244321}">
                <p14:modId xmlns:p14="http://schemas.microsoft.com/office/powerpoint/2010/main" val="1946919756"/>
              </p:ext>
            </p:extLst>
          </p:nvPr>
        </p:nvGraphicFramePr>
        <p:xfrm>
          <a:off x="190500" y="2061554"/>
          <a:ext cx="11772899" cy="3294743"/>
        </p:xfrm>
        <a:graphic>
          <a:graphicData uri="http://schemas.openxmlformats.org/drawingml/2006/table">
            <a:tbl>
              <a:tblPr firstRow="1" firstCol="1" bandRow="1">
                <a:tableStyleId>{073A0DAA-6AF3-43AB-8588-CEC1D06C72B9}</a:tableStyleId>
              </a:tblPr>
              <a:tblGrid>
                <a:gridCol w="1188357">
                  <a:extLst>
                    <a:ext uri="{9D8B030D-6E8A-4147-A177-3AD203B41FA5}">
                      <a16:colId xmlns:a16="http://schemas.microsoft.com/office/drawing/2014/main" val="2889464316"/>
                    </a:ext>
                  </a:extLst>
                </a:gridCol>
                <a:gridCol w="1959429">
                  <a:extLst>
                    <a:ext uri="{9D8B030D-6E8A-4147-A177-3AD203B41FA5}">
                      <a16:colId xmlns:a16="http://schemas.microsoft.com/office/drawing/2014/main" val="3663063996"/>
                    </a:ext>
                  </a:extLst>
                </a:gridCol>
                <a:gridCol w="2167795">
                  <a:extLst>
                    <a:ext uri="{9D8B030D-6E8A-4147-A177-3AD203B41FA5}">
                      <a16:colId xmlns:a16="http://schemas.microsoft.com/office/drawing/2014/main" val="1019328495"/>
                    </a:ext>
                  </a:extLst>
                </a:gridCol>
                <a:gridCol w="1787116">
                  <a:extLst>
                    <a:ext uri="{9D8B030D-6E8A-4147-A177-3AD203B41FA5}">
                      <a16:colId xmlns:a16="http://schemas.microsoft.com/office/drawing/2014/main" val="3916789921"/>
                    </a:ext>
                  </a:extLst>
                </a:gridCol>
                <a:gridCol w="2225973">
                  <a:extLst>
                    <a:ext uri="{9D8B030D-6E8A-4147-A177-3AD203B41FA5}">
                      <a16:colId xmlns:a16="http://schemas.microsoft.com/office/drawing/2014/main" val="1664216383"/>
                    </a:ext>
                  </a:extLst>
                </a:gridCol>
                <a:gridCol w="2444229">
                  <a:extLst>
                    <a:ext uri="{9D8B030D-6E8A-4147-A177-3AD203B41FA5}">
                      <a16:colId xmlns:a16="http://schemas.microsoft.com/office/drawing/2014/main" val="4042511634"/>
                    </a:ext>
                  </a:extLst>
                </a:gridCol>
              </a:tblGrid>
              <a:tr h="397240">
                <a:tc>
                  <a:txBody>
                    <a:bodyPr/>
                    <a:lstStyle/>
                    <a:p>
                      <a:pPr>
                        <a:lnSpc>
                          <a:spcPct val="107000"/>
                        </a:lnSpc>
                        <a:spcAft>
                          <a:spcPts val="800"/>
                        </a:spcAft>
                      </a:pPr>
                      <a:r>
                        <a:rPr lang="en-GB" sz="2400">
                          <a:effectLst/>
                        </a:rPr>
                        <a:t>Stage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Luck</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Tokenism</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Standards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Ownership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Partnership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53585419"/>
                  </a:ext>
                </a:extLst>
              </a:tr>
              <a:tr h="2897503">
                <a:tc>
                  <a:txBody>
                    <a:bodyPr/>
                    <a:lstStyle/>
                    <a:p>
                      <a:pPr>
                        <a:lnSpc>
                          <a:spcPct val="107000"/>
                        </a:lnSpc>
                        <a:spcAft>
                          <a:spcPts val="800"/>
                        </a:spcAft>
                      </a:pPr>
                      <a:r>
                        <a:rPr lang="en-GB" sz="2400">
                          <a:effectLst/>
                        </a:rPr>
                        <a:t>Typical quote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With luck no one will ask us about accessibility.</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have one accessibility statement. It's on our corporate site.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All our systems meet WCAG 2.1 AA.</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We’ve adapted our policies and processes to ensure the accessibility of our services.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co-design and test services with users, including those with disabilities or impairments.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58055202"/>
                  </a:ext>
                </a:extLst>
              </a:tr>
            </a:tbl>
          </a:graphicData>
        </a:graphic>
      </p:graphicFrame>
      <p:pic>
        <p:nvPicPr>
          <p:cNvPr id="1028" name="Picture 4" descr="AbilityNet">
            <a:extLst>
              <a:ext uri="{FF2B5EF4-FFF2-40B4-BE49-F238E27FC236}">
                <a16:creationId xmlns:a16="http://schemas.microsoft.com/office/drawing/2014/main" id="{6470DF9E-0029-43D6-ADCA-DB54719E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522" y="5502680"/>
            <a:ext cx="2285322" cy="785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cNaught Training Consultancy Authoring">
            <a:extLst>
              <a:ext uri="{FF2B5EF4-FFF2-40B4-BE49-F238E27FC236}">
                <a16:creationId xmlns:a16="http://schemas.microsoft.com/office/drawing/2014/main" id="{A49F69B5-89CC-41C9-AAF5-C63445378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6449" y="5502680"/>
            <a:ext cx="1576950" cy="7853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10B720A-467D-4C3E-9247-EF0D6F86746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sp>
        <p:nvSpPr>
          <p:cNvPr id="5" name="Footer Placeholder 4">
            <a:extLst>
              <a:ext uri="{FF2B5EF4-FFF2-40B4-BE49-F238E27FC236}">
                <a16:creationId xmlns:a16="http://schemas.microsoft.com/office/drawing/2014/main" id="{CB299001-BAF5-4068-9C4B-EF760492A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179739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90</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extLst>
              <p:ext uri="{D42A27DB-BD31-4B8C-83A1-F6EECF244321}">
                <p14:modId xmlns:p14="http://schemas.microsoft.com/office/powerpoint/2010/main" val="28067564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C509CAB0-28D3-4FD8-8AB5-DC88564AC0C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40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2862943" y="5481874"/>
            <a:ext cx="6466114" cy="369332"/>
          </a:xfrm>
          <a:prstGeom prst="rect">
            <a:avLst/>
          </a:prstGeom>
          <a:noFill/>
        </p:spPr>
        <p:txBody>
          <a:bodyPr wrap="square" rtlCol="0">
            <a:spAutoFit/>
          </a:bodyPr>
          <a:lstStyle/>
          <a:p>
            <a:r>
              <a:rPr lang="en-GB">
                <a:hlinkClick r:id="rId4"/>
              </a:rPr>
              <a:t>https://accessibility.deque.com/agile-accessibility-handbook</a:t>
            </a:r>
            <a:r>
              <a:rPr lang="en-GB"/>
              <a:t> </a:t>
            </a:r>
          </a:p>
        </p:txBody>
      </p:sp>
      <p:sp>
        <p:nvSpPr>
          <p:cNvPr id="5" name="Slide Number Placeholder 4">
            <a:extLst>
              <a:ext uri="{FF2B5EF4-FFF2-40B4-BE49-F238E27FC236}">
                <a16:creationId xmlns:a16="http://schemas.microsoft.com/office/drawing/2014/main" id="{3EB7F2AB-497F-4C04-BF27-1746CEBAB5B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91</a:t>
            </a:fld>
            <a:endParaRPr lang="en-GB"/>
          </a:p>
        </p:txBody>
      </p:sp>
      <p:sp>
        <p:nvSpPr>
          <p:cNvPr id="3" name="Footer Placeholder 2">
            <a:extLst>
              <a:ext uri="{FF2B5EF4-FFF2-40B4-BE49-F238E27FC236}">
                <a16:creationId xmlns:a16="http://schemas.microsoft.com/office/drawing/2014/main" id="{370EB7C9-9576-4D2F-8CD1-9C7AB525ED3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1959379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C727-3485-4DA7-B964-81A1ADB17614}"/>
              </a:ext>
            </a:extLst>
          </p:cNvPr>
          <p:cNvSpPr>
            <a:spLocks noGrp="1"/>
          </p:cNvSpPr>
          <p:nvPr>
            <p:ph type="title"/>
          </p:nvPr>
        </p:nvSpPr>
        <p:spPr/>
        <p:txBody>
          <a:bodyPr/>
          <a:lstStyle/>
          <a:p>
            <a:r>
              <a:rPr lang="en-GB">
                <a:solidFill>
                  <a:schemeClr val="tx1"/>
                </a:solidFill>
              </a:rPr>
              <a:t>Critical issues</a:t>
            </a:r>
          </a:p>
        </p:txBody>
      </p:sp>
      <p:graphicFrame>
        <p:nvGraphicFramePr>
          <p:cNvPr id="7" name="Content Placeholder 6">
            <a:extLst>
              <a:ext uri="{FF2B5EF4-FFF2-40B4-BE49-F238E27FC236}">
                <a16:creationId xmlns:a16="http://schemas.microsoft.com/office/drawing/2014/main" id="{2C1E81E1-063C-479D-AAE8-15582148B17B}"/>
              </a:ext>
            </a:extLst>
          </p:cNvPr>
          <p:cNvGraphicFramePr>
            <a:graphicFrameLocks noGrp="1"/>
          </p:cNvGraphicFramePr>
          <p:nvPr>
            <p:ph idx="1"/>
          </p:nvPr>
        </p:nvGraphicFramePr>
        <p:xfrm>
          <a:off x="0" y="2"/>
          <a:ext cx="12191999" cy="6309774"/>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665869528"/>
                    </a:ext>
                  </a:extLst>
                </a:gridCol>
                <a:gridCol w="4063549">
                  <a:extLst>
                    <a:ext uri="{9D8B030D-6E8A-4147-A177-3AD203B41FA5}">
                      <a16:colId xmlns:a16="http://schemas.microsoft.com/office/drawing/2014/main" val="4029240545"/>
                    </a:ext>
                  </a:extLst>
                </a:gridCol>
                <a:gridCol w="4064901">
                  <a:extLst>
                    <a:ext uri="{9D8B030D-6E8A-4147-A177-3AD203B41FA5}">
                      <a16:colId xmlns:a16="http://schemas.microsoft.com/office/drawing/2014/main" val="907056698"/>
                    </a:ext>
                  </a:extLst>
                </a:gridCol>
              </a:tblGrid>
              <a:tr h="365765">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465314086"/>
                  </a:ext>
                </a:extLst>
              </a:tr>
              <a:tr h="5936711">
                <a:tc>
                  <a:txBody>
                    <a:bodyPr/>
                    <a:lstStyle/>
                    <a:p>
                      <a:pPr>
                        <a:lnSpc>
                          <a:spcPct val="107000"/>
                        </a:lnSpc>
                        <a:spcAft>
                          <a:spcPts val="800"/>
                        </a:spcAft>
                      </a:pPr>
                      <a:r>
                        <a:rPr lang="en-GB" sz="6000">
                          <a:solidFill>
                            <a:schemeClr val="accent1"/>
                          </a:solidFill>
                          <a:effectLst/>
                        </a:rPr>
                        <a:t>Critical</a:t>
                      </a:r>
                      <a:endParaRPr lang="en-GB" sz="24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1"/>
                          </a:solidFill>
                          <a:effectLst/>
                        </a:rPr>
                        <a:t>The issue affects at least one disability such that </a:t>
                      </a:r>
                    </a:p>
                    <a:p>
                      <a:pPr marL="342900" indent="-342900">
                        <a:lnSpc>
                          <a:spcPct val="107000"/>
                        </a:lnSpc>
                        <a:spcAft>
                          <a:spcPts val="800"/>
                        </a:spcAft>
                        <a:buFont typeface="Arial" panose="020B0604020202020204" pitchFamily="34" charset="0"/>
                        <a:buChar char="•"/>
                      </a:pPr>
                      <a:r>
                        <a:rPr lang="en-GB" sz="2400">
                          <a:solidFill>
                            <a:schemeClr val="accent1"/>
                          </a:solidFill>
                          <a:effectLst/>
                        </a:rPr>
                        <a:t>a critical business function cannot be used by a user with an affected disability. </a:t>
                      </a:r>
                    </a:p>
                    <a:p>
                      <a:pPr>
                        <a:lnSpc>
                          <a:spcPct val="107000"/>
                        </a:lnSpc>
                        <a:spcAft>
                          <a:spcPts val="800"/>
                        </a:spcAft>
                      </a:pPr>
                      <a:endParaRPr lang="en-GB" sz="2400">
                        <a:solidFill>
                          <a:schemeClr val="accent5"/>
                        </a:solidFill>
                        <a:effectLst/>
                      </a:endParaRPr>
                    </a:p>
                    <a:p>
                      <a:pPr>
                        <a:lnSpc>
                          <a:spcPct val="107000"/>
                        </a:lnSpc>
                        <a:spcAft>
                          <a:spcPts val="800"/>
                        </a:spcAft>
                      </a:pPr>
                      <a:r>
                        <a:rPr lang="en-GB" sz="2400">
                          <a:solidFill>
                            <a:schemeClr val="accent5"/>
                          </a:solidFill>
                          <a:effectLst/>
                        </a:rPr>
                        <a:t>Think about the impact from this perspective: If all users could not use this functionality, would we consider that critical?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Stop deployment/release of affected software until the defect is remediated.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defect is discovered in production, implement a hot fix immediately.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hot fix cannot be implemented immediately, create alternative channel for achieving the functionality. Train Service Desk staff how to direct users to the alternative channel.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2442917483"/>
                  </a:ext>
                </a:extLst>
              </a:tr>
            </a:tbl>
          </a:graphicData>
        </a:graphic>
      </p:graphicFrame>
      <p:sp>
        <p:nvSpPr>
          <p:cNvPr id="3" name="Slide Number Placeholder 2">
            <a:extLst>
              <a:ext uri="{FF2B5EF4-FFF2-40B4-BE49-F238E27FC236}">
                <a16:creationId xmlns:a16="http://schemas.microsoft.com/office/drawing/2014/main" id="{0C9F1E51-C51A-403C-BD7B-CBA6DB9E122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92</a:t>
            </a:fld>
            <a:endParaRPr lang="en-GB"/>
          </a:p>
        </p:txBody>
      </p:sp>
      <p:sp>
        <p:nvSpPr>
          <p:cNvPr id="4" name="Footer Placeholder 3">
            <a:extLst>
              <a:ext uri="{FF2B5EF4-FFF2-40B4-BE49-F238E27FC236}">
                <a16:creationId xmlns:a16="http://schemas.microsoft.com/office/drawing/2014/main" id="{89542DB8-BC51-4EA0-8104-FF1F871F462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70093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2246-575A-48A8-AAD0-ED756E2118EF}"/>
              </a:ext>
            </a:extLst>
          </p:cNvPr>
          <p:cNvSpPr>
            <a:spLocks noGrp="1"/>
          </p:cNvSpPr>
          <p:nvPr>
            <p:ph type="title"/>
          </p:nvPr>
        </p:nvSpPr>
        <p:spPr/>
        <p:txBody>
          <a:bodyPr/>
          <a:lstStyle/>
          <a:p>
            <a:r>
              <a:rPr lang="en-GB">
                <a:solidFill>
                  <a:schemeClr val="tx1"/>
                </a:solidFill>
              </a:rPr>
              <a:t>Serious issues</a:t>
            </a:r>
          </a:p>
        </p:txBody>
      </p:sp>
      <p:graphicFrame>
        <p:nvGraphicFramePr>
          <p:cNvPr id="7" name="Content Placeholder 6">
            <a:extLst>
              <a:ext uri="{FF2B5EF4-FFF2-40B4-BE49-F238E27FC236}">
                <a16:creationId xmlns:a16="http://schemas.microsoft.com/office/drawing/2014/main" id="{FC282F71-AC79-4C8E-B410-A6019801F082}"/>
              </a:ext>
            </a:extLst>
          </p:cNvPr>
          <p:cNvGraphicFramePr>
            <a:graphicFrameLocks noGrp="1"/>
          </p:cNvGraphicFramePr>
          <p:nvPr>
            <p:ph idx="1"/>
          </p:nvPr>
        </p:nvGraphicFramePr>
        <p:xfrm>
          <a:off x="0" y="0"/>
          <a:ext cx="12192000" cy="6233652"/>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926265"/>
                    </a:ext>
                  </a:extLst>
                </a:gridCol>
                <a:gridCol w="4063549">
                  <a:extLst>
                    <a:ext uri="{9D8B030D-6E8A-4147-A177-3AD203B41FA5}">
                      <a16:colId xmlns:a16="http://schemas.microsoft.com/office/drawing/2014/main" val="2702059858"/>
                    </a:ext>
                  </a:extLst>
                </a:gridCol>
                <a:gridCol w="4064902">
                  <a:extLst>
                    <a:ext uri="{9D8B030D-6E8A-4147-A177-3AD203B41FA5}">
                      <a16:colId xmlns:a16="http://schemas.microsoft.com/office/drawing/2014/main" val="2771446058"/>
                    </a:ext>
                  </a:extLst>
                </a:gridCol>
              </a:tblGrid>
              <a:tr h="1007836">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1823406"/>
                  </a:ext>
                </a:extLst>
              </a:tr>
              <a:tr h="5225816">
                <a:tc>
                  <a:txBody>
                    <a:bodyPr/>
                    <a:lstStyle/>
                    <a:p>
                      <a:pPr>
                        <a:lnSpc>
                          <a:spcPct val="107000"/>
                        </a:lnSpc>
                        <a:spcAft>
                          <a:spcPts val="800"/>
                        </a:spcAft>
                      </a:pPr>
                      <a:r>
                        <a:rPr lang="en-GB" sz="6000">
                          <a:solidFill>
                            <a:schemeClr val="accent1"/>
                          </a:solidFill>
                          <a:effectLst/>
                        </a:rPr>
                        <a:t>Serious</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least one disability such that</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critical business functionality can only be used with an acceptable workaround,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the issue affects functionality that is not essential, but prevents at least one disability from being able to use this functionality.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3"/>
                          </a:solidFill>
                          <a:effectLst/>
                        </a:rPr>
                        <a:t>Fix the defect in the very next deployment/release.</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and train Service Desk staff on how to deal with the issue. </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69958691"/>
                  </a:ext>
                </a:extLst>
              </a:tr>
            </a:tbl>
          </a:graphicData>
        </a:graphic>
      </p:graphicFrame>
      <p:sp>
        <p:nvSpPr>
          <p:cNvPr id="3" name="Slide Number Placeholder 2">
            <a:extLst>
              <a:ext uri="{FF2B5EF4-FFF2-40B4-BE49-F238E27FC236}">
                <a16:creationId xmlns:a16="http://schemas.microsoft.com/office/drawing/2014/main" id="{FD65A604-52C6-4302-ADAD-1119955636D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93</a:t>
            </a:fld>
            <a:endParaRPr lang="en-GB"/>
          </a:p>
        </p:txBody>
      </p:sp>
      <p:sp>
        <p:nvSpPr>
          <p:cNvPr id="4" name="Footer Placeholder 3">
            <a:extLst>
              <a:ext uri="{FF2B5EF4-FFF2-40B4-BE49-F238E27FC236}">
                <a16:creationId xmlns:a16="http://schemas.microsoft.com/office/drawing/2014/main" id="{3648CDB2-CB27-40C3-95CC-C4E0FB77B11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3672586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Moderate</a:t>
            </a:r>
          </a:p>
        </p:txBody>
      </p:sp>
      <p:graphicFrame>
        <p:nvGraphicFramePr>
          <p:cNvPr id="7" name="Content Placeholder 6">
            <a:extLst>
              <a:ext uri="{FF2B5EF4-FFF2-40B4-BE49-F238E27FC236}">
                <a16:creationId xmlns:a16="http://schemas.microsoft.com/office/drawing/2014/main" id="{2EEB87E9-E70E-42B5-B1BF-AFFC7C3F7A41}"/>
              </a:ext>
            </a:extLst>
          </p:cNvPr>
          <p:cNvGraphicFramePr>
            <a:graphicFrameLocks noGrp="1"/>
          </p:cNvGraphicFramePr>
          <p:nvPr>
            <p:ph idx="1"/>
            <p:extLst>
              <p:ext uri="{D42A27DB-BD31-4B8C-83A1-F6EECF244321}">
                <p14:modId xmlns:p14="http://schemas.microsoft.com/office/powerpoint/2010/main" val="3732678412"/>
              </p:ext>
            </p:extLst>
          </p:nvPr>
        </p:nvGraphicFramePr>
        <p:xfrm>
          <a:off x="0" y="0"/>
          <a:ext cx="12191999" cy="6174658"/>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636264202"/>
                    </a:ext>
                  </a:extLst>
                </a:gridCol>
                <a:gridCol w="4063549">
                  <a:extLst>
                    <a:ext uri="{9D8B030D-6E8A-4147-A177-3AD203B41FA5}">
                      <a16:colId xmlns:a16="http://schemas.microsoft.com/office/drawing/2014/main" val="2215091027"/>
                    </a:ext>
                  </a:extLst>
                </a:gridCol>
                <a:gridCol w="4064901">
                  <a:extLst>
                    <a:ext uri="{9D8B030D-6E8A-4147-A177-3AD203B41FA5}">
                      <a16:colId xmlns:a16="http://schemas.microsoft.com/office/drawing/2014/main" val="194762942"/>
                    </a:ext>
                  </a:extLst>
                </a:gridCol>
              </a:tblGrid>
              <a:tr h="962820">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p>
                    <a:p>
                      <a:pPr>
                        <a:lnSpc>
                          <a:spcPct val="107000"/>
                        </a:lnSpc>
                        <a:spcAft>
                          <a:spcPts val="800"/>
                        </a:spcAft>
                      </a:pP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774507091"/>
                  </a:ext>
                </a:extLst>
              </a:tr>
              <a:tr h="5211838">
                <a:tc>
                  <a:txBody>
                    <a:bodyPr/>
                    <a:lstStyle/>
                    <a:p>
                      <a:pPr>
                        <a:lnSpc>
                          <a:spcPct val="107000"/>
                        </a:lnSpc>
                        <a:spcAft>
                          <a:spcPts val="800"/>
                        </a:spcAft>
                      </a:pPr>
                      <a:r>
                        <a:rPr lang="en-GB" sz="6000">
                          <a:solidFill>
                            <a:schemeClr val="accent1"/>
                          </a:solidFill>
                          <a:effectLst/>
                        </a:rPr>
                        <a:t>Moderate</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a:r>
                      <a:r>
                        <a:rPr lang="en-GB" sz="2400">
                          <a:solidFill>
                            <a:schemeClr val="accent1"/>
                          </a:solidFill>
                          <a:effectLst/>
                        </a:rPr>
                        <a:t>functionality that is not essential and has an acceptable workaround</a:t>
                      </a:r>
                      <a:r>
                        <a:rPr lang="en-GB" sz="2400">
                          <a:solidFill>
                            <a:schemeClr val="accent5"/>
                          </a:solidFill>
                          <a:effectLst/>
                        </a:rPr>
                        <a:t>.</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Train Service Desk staff on how to deal with the issue.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3"/>
                          </a:solidFill>
                          <a:effectLst/>
                        </a:rPr>
                        <a:t>Assign defect fix priority in a similar way to defects that affect general site usability.</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3523992046"/>
                  </a:ext>
                </a:extLst>
              </a:tr>
            </a:tbl>
          </a:graphicData>
        </a:graphic>
      </p:graphicFrame>
      <p:sp>
        <p:nvSpPr>
          <p:cNvPr id="3" name="Slide Number Placeholder 2">
            <a:extLst>
              <a:ext uri="{FF2B5EF4-FFF2-40B4-BE49-F238E27FC236}">
                <a16:creationId xmlns:a16="http://schemas.microsoft.com/office/drawing/2014/main" id="{76408089-87BB-4432-9A78-FD6CF25AD090}"/>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94</a:t>
            </a:fld>
            <a:endParaRPr lang="en-GB"/>
          </a:p>
        </p:txBody>
      </p:sp>
      <p:sp>
        <p:nvSpPr>
          <p:cNvPr id="4" name="Footer Placeholder 3">
            <a:extLst>
              <a:ext uri="{FF2B5EF4-FFF2-40B4-BE49-F238E27FC236}">
                <a16:creationId xmlns:a16="http://schemas.microsoft.com/office/drawing/2014/main" id="{F97286C7-2B7F-47E4-A275-4DE9F3FAE0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351025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Minor issues</a:t>
            </a:r>
          </a:p>
        </p:txBody>
      </p:sp>
      <p:graphicFrame>
        <p:nvGraphicFramePr>
          <p:cNvPr id="7" name="Content Placeholder 6">
            <a:extLst>
              <a:ext uri="{FF2B5EF4-FFF2-40B4-BE49-F238E27FC236}">
                <a16:creationId xmlns:a16="http://schemas.microsoft.com/office/drawing/2014/main" id="{4612F068-99F7-4C3F-A136-93A3B6E7060A}"/>
              </a:ext>
            </a:extLst>
          </p:cNvPr>
          <p:cNvGraphicFramePr>
            <a:graphicFrameLocks noGrp="1"/>
          </p:cNvGraphicFramePr>
          <p:nvPr>
            <p:ph idx="1"/>
            <p:extLst>
              <p:ext uri="{D42A27DB-BD31-4B8C-83A1-F6EECF244321}">
                <p14:modId xmlns:p14="http://schemas.microsoft.com/office/powerpoint/2010/main" val="2952326042"/>
              </p:ext>
            </p:extLst>
          </p:nvPr>
        </p:nvGraphicFramePr>
        <p:xfrm>
          <a:off x="0" y="0"/>
          <a:ext cx="12192001" cy="6184490"/>
        </p:xfrm>
        <a:graphic>
          <a:graphicData uri="http://schemas.openxmlformats.org/drawingml/2006/table">
            <a:tbl>
              <a:tblPr firstRow="1" firstCol="1" bandRow="1">
                <a:tableStyleId>{5C22544A-7EE6-4342-B048-85BDC9FD1C3A}</a:tableStyleId>
              </a:tblPr>
              <a:tblGrid>
                <a:gridCol w="4063550">
                  <a:extLst>
                    <a:ext uri="{9D8B030D-6E8A-4147-A177-3AD203B41FA5}">
                      <a16:colId xmlns:a16="http://schemas.microsoft.com/office/drawing/2014/main" val="1830136274"/>
                    </a:ext>
                  </a:extLst>
                </a:gridCol>
                <a:gridCol w="4063550">
                  <a:extLst>
                    <a:ext uri="{9D8B030D-6E8A-4147-A177-3AD203B41FA5}">
                      <a16:colId xmlns:a16="http://schemas.microsoft.com/office/drawing/2014/main" val="3864599255"/>
                    </a:ext>
                  </a:extLst>
                </a:gridCol>
                <a:gridCol w="4064901">
                  <a:extLst>
                    <a:ext uri="{9D8B030D-6E8A-4147-A177-3AD203B41FA5}">
                      <a16:colId xmlns:a16="http://schemas.microsoft.com/office/drawing/2014/main" val="665915687"/>
                    </a:ext>
                  </a:extLst>
                </a:gridCol>
              </a:tblGrid>
              <a:tr h="540547">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7674331"/>
                  </a:ext>
                </a:extLst>
              </a:tr>
              <a:tr h="5643943">
                <a:tc>
                  <a:txBody>
                    <a:bodyPr/>
                    <a:lstStyle/>
                    <a:p>
                      <a:pPr>
                        <a:lnSpc>
                          <a:spcPct val="107000"/>
                        </a:lnSpc>
                        <a:spcAft>
                          <a:spcPts val="800"/>
                        </a:spcAft>
                      </a:pPr>
                      <a:r>
                        <a:rPr lang="en-GB" sz="6000">
                          <a:solidFill>
                            <a:schemeClr val="accent1"/>
                          </a:solidFill>
                          <a:effectLst/>
                        </a:rPr>
                        <a:t>Minor</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functionality in a </a:t>
                      </a:r>
                      <a:r>
                        <a:rPr lang="en-GB" sz="2400">
                          <a:solidFill>
                            <a:schemeClr val="accent3"/>
                          </a:solidFill>
                          <a:effectLst/>
                        </a:rPr>
                        <a:t>distracting way </a:t>
                      </a:r>
                      <a:r>
                        <a:rPr lang="en-GB" sz="2400">
                          <a:solidFill>
                            <a:schemeClr val="accent5"/>
                          </a:solidFill>
                          <a:effectLst/>
                        </a:rPr>
                        <a:t>e.g.,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duplicate accessible names,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presentational elements that are not marked as presentational,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inconsistent use of markup.</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Assign defect fix priority in a similar way to defects that affect brand, consistency of use, and look-and-feel.</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92776435"/>
                  </a:ext>
                </a:extLst>
              </a:tr>
            </a:tbl>
          </a:graphicData>
        </a:graphic>
      </p:graphicFrame>
      <p:sp>
        <p:nvSpPr>
          <p:cNvPr id="3" name="Slide Number Placeholder 2">
            <a:extLst>
              <a:ext uri="{FF2B5EF4-FFF2-40B4-BE49-F238E27FC236}">
                <a16:creationId xmlns:a16="http://schemas.microsoft.com/office/drawing/2014/main" id="{0CD1652A-4FD8-4434-96E6-3D18E1B368FF}"/>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95</a:t>
            </a:fld>
            <a:endParaRPr lang="en-GB"/>
          </a:p>
        </p:txBody>
      </p:sp>
      <p:sp>
        <p:nvSpPr>
          <p:cNvPr id="4" name="Footer Placeholder 3">
            <a:extLst>
              <a:ext uri="{FF2B5EF4-FFF2-40B4-BE49-F238E27FC236}">
                <a16:creationId xmlns:a16="http://schemas.microsoft.com/office/drawing/2014/main" id="{346802B0-2DB7-46FC-AF78-19A3252A20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306204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p:txBody>
          <a:bodyPr anchor="ctr">
            <a:normAutofit/>
          </a:bodyPr>
          <a:lstStyle/>
          <a:p>
            <a:r>
              <a:rPr lang="en-GB"/>
              <a:t>Question and answer break </a:t>
            </a:r>
            <a:r>
              <a:rPr lang="en-GB">
                <a:solidFill>
                  <a:schemeClr val="tx1"/>
                </a:solidFill>
              </a:rPr>
              <a:t>3</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tretch/>
        </p:blipFill>
        <p:spPr>
          <a:xfrm>
            <a:off x="228600" y="2134076"/>
            <a:ext cx="5689600" cy="3413760"/>
          </a:xfrm>
          <a:noFill/>
          <a:ln w="38100">
            <a:solidFill>
              <a:schemeClr val="bg1"/>
            </a:solidFill>
          </a:ln>
        </p:spPr>
      </p:pic>
      <p:sp>
        <p:nvSpPr>
          <p:cNvPr id="3" name="Footer Placeholder 2">
            <a:extLst>
              <a:ext uri="{FF2B5EF4-FFF2-40B4-BE49-F238E27FC236}">
                <a16:creationId xmlns:a16="http://schemas.microsoft.com/office/drawing/2014/main" id="{B1830CD3-DA89-4AA0-96EF-5BA7657DFDF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64F4BC34-C29E-4718-AE97-579E79BBDEED}"/>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96</a:t>
            </a:fld>
            <a:endParaRPr lang="en-GB"/>
          </a:p>
        </p:txBody>
      </p:sp>
      <p:graphicFrame>
        <p:nvGraphicFramePr>
          <p:cNvPr id="7" name="SmartArt Placeholder 8" descr="Initiate, Plan, Implement, Sustain. Plan is highlighted">
            <a:extLst>
              <a:ext uri="{FF2B5EF4-FFF2-40B4-BE49-F238E27FC236}">
                <a16:creationId xmlns:a16="http://schemas.microsoft.com/office/drawing/2014/main" id="{0E11AF79-2143-4A31-ADBB-D42DD8BEE017}"/>
              </a:ext>
            </a:extLst>
          </p:cNvPr>
          <p:cNvGraphicFramePr>
            <a:graphicFrameLocks/>
          </p:cNvGraphicFramePr>
          <p:nvPr>
            <p:extLst>
              <p:ext uri="{D42A27DB-BD31-4B8C-83A1-F6EECF244321}">
                <p14:modId xmlns:p14="http://schemas.microsoft.com/office/powerpoint/2010/main" val="267953199"/>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cxnSp>
        <p:nvCxnSpPr>
          <p:cNvPr id="8" name="Straight Connector 7">
            <a:extLst>
              <a:ext uri="{FF2B5EF4-FFF2-40B4-BE49-F238E27FC236}">
                <a16:creationId xmlns:a16="http://schemas.microsoft.com/office/drawing/2014/main" id="{2AEAA0C7-81BE-41E8-922E-E25D1BD9DA21}"/>
              </a:ext>
              <a:ext uri="{C183D7F6-B498-43B3-948B-1728B52AA6E4}">
                <adec:decorative xmlns:adec="http://schemas.microsoft.com/office/drawing/2017/decorative" val="1"/>
              </a:ext>
            </a:extLst>
          </p:cNvPr>
          <p:cNvCxnSpPr>
            <a:cxnSpLocks/>
          </p:cNvCxnSpPr>
          <p:nvPr/>
        </p:nvCxnSpPr>
        <p:spPr>
          <a:xfrm>
            <a:off x="10567990" y="2162651"/>
            <a:ext cx="0" cy="804836"/>
          </a:xfrm>
          <a:prstGeom prst="line">
            <a:avLst/>
          </a:prstGeom>
          <a:ln w="76200">
            <a:solidFill>
              <a:srgbClr val="FFFFEE"/>
            </a:solidFill>
            <a:prstDash val="sys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78E98AC-A355-405B-B410-75A0B8CC6788}"/>
              </a:ext>
            </a:extLst>
          </p:cNvPr>
          <p:cNvSpPr txBox="1"/>
          <p:nvPr/>
        </p:nvSpPr>
        <p:spPr>
          <a:xfrm>
            <a:off x="9593937" y="1639431"/>
            <a:ext cx="2141514" cy="523220"/>
          </a:xfrm>
          <a:prstGeom prst="rect">
            <a:avLst/>
          </a:prstGeom>
          <a:solidFill>
            <a:srgbClr val="00131D"/>
          </a:solidFill>
          <a:ln>
            <a:solidFill>
              <a:schemeClr val="bg1"/>
            </a:solidFill>
          </a:ln>
        </p:spPr>
        <p:txBody>
          <a:bodyPr wrap="square" rtlCol="0">
            <a:spAutoFit/>
          </a:bodyPr>
          <a:lstStyle/>
          <a:p>
            <a:r>
              <a:rPr lang="en-GB" sz="2800">
                <a:solidFill>
                  <a:schemeClr val="bg2"/>
                </a:solidFill>
              </a:rPr>
              <a:t>We are here</a:t>
            </a:r>
          </a:p>
        </p:txBody>
      </p:sp>
    </p:spTree>
    <p:extLst>
      <p:ext uri="{BB962C8B-B14F-4D97-AF65-F5344CB8AC3E}">
        <p14:creationId xmlns:p14="http://schemas.microsoft.com/office/powerpoint/2010/main" val="361785337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4</a:t>
            </a:r>
          </a:p>
        </p:txBody>
      </p:sp>
      <p:sp>
        <p:nvSpPr>
          <p:cNvPr id="4" name="Slide Number Placeholder 3">
            <a:extLst>
              <a:ext uri="{FF2B5EF4-FFF2-40B4-BE49-F238E27FC236}">
                <a16:creationId xmlns:a16="http://schemas.microsoft.com/office/drawing/2014/main" id="{C595DF0B-E718-48E5-8221-569BB023F9A7}"/>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t>97</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C93D0F9-8F7A-4228-B39E-02FF046A0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06905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98</a:t>
            </a:fld>
            <a:endParaRPr lang="en-GB"/>
          </a:p>
        </p:txBody>
      </p:sp>
      <p:grpSp>
        <p:nvGrpSpPr>
          <p:cNvPr id="4" name="Group 3" descr="Learn the basics&#10;Explore the current environment&#10;Set objectives&#10;Develop business case&#10;Raise awareness&#10;Gather support">
            <a:extLst>
              <a:ext uri="{FF2B5EF4-FFF2-40B4-BE49-F238E27FC236}">
                <a16:creationId xmlns:a16="http://schemas.microsoft.com/office/drawing/2014/main" id="{D959DB0A-9EE3-4DB2-9D92-C83A78FA7C3D}"/>
              </a:ext>
            </a:extLst>
          </p:cNvPr>
          <p:cNvGrpSpPr/>
          <p:nvPr/>
        </p:nvGrpSpPr>
        <p:grpSpPr>
          <a:xfrm>
            <a:off x="190500" y="1471613"/>
            <a:ext cx="11772900" cy="4710112"/>
            <a:chOff x="190500" y="1471613"/>
            <a:chExt cx="11772900" cy="4710112"/>
          </a:xfrm>
        </p:grpSpPr>
        <p:sp>
          <p:nvSpPr>
            <p:cNvPr id="6" name="Rectangle 5">
              <a:extLst>
                <a:ext uri="{FF2B5EF4-FFF2-40B4-BE49-F238E27FC236}">
                  <a16:creationId xmlns:a16="http://schemas.microsoft.com/office/drawing/2014/main" id="{6A2E5EAA-DE1D-4A52-9BBA-C470CF547427}"/>
                </a:ext>
              </a:extLst>
            </p:cNvPr>
            <p:cNvSpPr/>
            <p:nvPr/>
          </p:nvSpPr>
          <p:spPr>
            <a:xfrm>
              <a:off x="190500" y="1471613"/>
              <a:ext cx="11772900" cy="4710112"/>
            </a:xfrm>
            <a:prstGeom prst="rect">
              <a:avLst/>
            </a:prstGeom>
            <a:ln w="38100"/>
          </p:spPr>
        </p:sp>
        <p:sp>
          <p:nvSpPr>
            <p:cNvPr id="7" name="Freeform: Shape 6">
              <a:extLst>
                <a:ext uri="{FF2B5EF4-FFF2-40B4-BE49-F238E27FC236}">
                  <a16:creationId xmlns:a16="http://schemas.microsoft.com/office/drawing/2014/main" id="{DDD83279-B308-484F-9DA5-B13808660727}"/>
                </a:ext>
              </a:extLst>
            </p:cNvPr>
            <p:cNvSpPr/>
            <p:nvPr/>
          </p:nvSpPr>
          <p:spPr>
            <a:xfrm>
              <a:off x="3674812"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8" name="Freeform: Shape 7">
              <a:extLst>
                <a:ext uri="{FF2B5EF4-FFF2-40B4-BE49-F238E27FC236}">
                  <a16:creationId xmlns:a16="http://schemas.microsoft.com/office/drawing/2014/main" id="{09913541-95D0-492B-876F-B70B843707A9}"/>
                </a:ext>
              </a:extLst>
            </p:cNvPr>
            <p:cNvSpPr/>
            <p:nvPr/>
          </p:nvSpPr>
          <p:spPr>
            <a:xfrm>
              <a:off x="38847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p:txBody>
        </p:sp>
        <p:sp>
          <p:nvSpPr>
            <p:cNvPr id="9" name="Freeform: Shape 8">
              <a:extLst>
                <a:ext uri="{FF2B5EF4-FFF2-40B4-BE49-F238E27FC236}">
                  <a16:creationId xmlns:a16="http://schemas.microsoft.com/office/drawing/2014/main" id="{D811A742-8358-484E-A5E6-6B677EAA06DF}"/>
                </a:ext>
              </a:extLst>
            </p:cNvPr>
            <p:cNvSpPr/>
            <p:nvPr/>
          </p:nvSpPr>
          <p:spPr>
            <a:xfrm>
              <a:off x="7719217"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0" name="Freeform: Shape 9">
              <a:extLst>
                <a:ext uri="{FF2B5EF4-FFF2-40B4-BE49-F238E27FC236}">
                  <a16:creationId xmlns:a16="http://schemas.microsoft.com/office/drawing/2014/main" id="{547BE47C-1EE8-4B6D-9371-D4D043E83260}"/>
                </a:ext>
              </a:extLst>
            </p:cNvPr>
            <p:cNvSpPr/>
            <p:nvPr/>
          </p:nvSpPr>
          <p:spPr>
            <a:xfrm>
              <a:off x="4432882"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p:txBody>
        </p:sp>
        <p:sp>
          <p:nvSpPr>
            <p:cNvPr id="11" name="Freeform: Shape 10">
              <a:extLst>
                <a:ext uri="{FF2B5EF4-FFF2-40B4-BE49-F238E27FC236}">
                  <a16:creationId xmlns:a16="http://schemas.microsoft.com/office/drawing/2014/main" id="{3A1E8C1C-C3EA-411C-979E-0ABCB71B6751}"/>
                </a:ext>
              </a:extLst>
            </p:cNvPr>
            <p:cNvSpPr/>
            <p:nvPr/>
          </p:nvSpPr>
          <p:spPr>
            <a:xfrm>
              <a:off x="2032544" y="3446733"/>
              <a:ext cx="8088810" cy="725670"/>
            </a:xfrm>
            <a:custGeom>
              <a:avLst/>
              <a:gdLst>
                <a:gd name="connsiteX0" fmla="*/ 8088810 w 8088810"/>
                <a:gd name="connsiteY0" fmla="*/ 0 h 725670"/>
                <a:gd name="connsiteX1" fmla="*/ 8088810 w 8088810"/>
                <a:gd name="connsiteY1" fmla="*/ 379935 h 725670"/>
                <a:gd name="connsiteX2" fmla="*/ 0 w 8088810"/>
                <a:gd name="connsiteY2" fmla="*/ 379935 h 725670"/>
                <a:gd name="connsiteX3" fmla="*/ 0 w 8088810"/>
                <a:gd name="connsiteY3" fmla="*/ 725670 h 725670"/>
              </a:gdLst>
              <a:ahLst/>
              <a:cxnLst>
                <a:cxn ang="0">
                  <a:pos x="connsiteX0" y="connsiteY0"/>
                </a:cxn>
                <a:cxn ang="0">
                  <a:pos x="connsiteX1" y="connsiteY1"/>
                </a:cxn>
                <a:cxn ang="0">
                  <a:pos x="connsiteX2" y="connsiteY2"/>
                </a:cxn>
                <a:cxn ang="0">
                  <a:pos x="connsiteX3" y="connsiteY3"/>
                </a:cxn>
              </a:cxnLst>
              <a:rect l="l" t="t" r="r" b="b"/>
              <a:pathLst>
                <a:path w="8088810" h="725670">
                  <a:moveTo>
                    <a:pt x="8088810" y="0"/>
                  </a:moveTo>
                  <a:lnTo>
                    <a:pt x="8088810" y="379935"/>
                  </a:lnTo>
                  <a:lnTo>
                    <a:pt x="0" y="379935"/>
                  </a:lnTo>
                  <a:lnTo>
                    <a:pt x="0" y="72567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854003" tIns="359054" rIns="3854003" bIns="359054"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2" name="Freeform: Shape 11">
              <a:extLst>
                <a:ext uri="{FF2B5EF4-FFF2-40B4-BE49-F238E27FC236}">
                  <a16:creationId xmlns:a16="http://schemas.microsoft.com/office/drawing/2014/main" id="{1C8C7E7C-3776-4011-B42C-E4D458C5CD96}"/>
                </a:ext>
              </a:extLst>
            </p:cNvPr>
            <p:cNvSpPr/>
            <p:nvPr/>
          </p:nvSpPr>
          <p:spPr>
            <a:xfrm>
              <a:off x="847728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p:txBody>
        </p:sp>
        <p:sp>
          <p:nvSpPr>
            <p:cNvPr id="13" name="Freeform: Shape 12">
              <a:extLst>
                <a:ext uri="{FF2B5EF4-FFF2-40B4-BE49-F238E27FC236}">
                  <a16:creationId xmlns:a16="http://schemas.microsoft.com/office/drawing/2014/main" id="{106F6F1B-43C5-4648-81A8-31E883402A31}"/>
                </a:ext>
              </a:extLst>
            </p:cNvPr>
            <p:cNvSpPr/>
            <p:nvPr/>
          </p:nvSpPr>
          <p:spPr>
            <a:xfrm>
              <a:off x="3674812" y="5145524"/>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9" rIns="356629" bIns="41939"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4" name="Freeform: Shape 13">
              <a:extLst>
                <a:ext uri="{FF2B5EF4-FFF2-40B4-BE49-F238E27FC236}">
                  <a16:creationId xmlns:a16="http://schemas.microsoft.com/office/drawing/2014/main" id="{3A2C234A-31C5-475B-A02F-1B98FFB7F2E1}"/>
                </a:ext>
              </a:extLst>
            </p:cNvPr>
            <p:cNvSpPr/>
            <p:nvPr/>
          </p:nvSpPr>
          <p:spPr>
            <a:xfrm>
              <a:off x="388477"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p:txBody>
        </p:sp>
        <p:sp>
          <p:nvSpPr>
            <p:cNvPr id="15" name="Freeform: Shape 14">
              <a:extLst>
                <a:ext uri="{FF2B5EF4-FFF2-40B4-BE49-F238E27FC236}">
                  <a16:creationId xmlns:a16="http://schemas.microsoft.com/office/drawing/2014/main" id="{A2788DD0-3A83-402B-9CBB-12EC7A09AFC0}"/>
                </a:ext>
              </a:extLst>
            </p:cNvPr>
            <p:cNvSpPr/>
            <p:nvPr/>
          </p:nvSpPr>
          <p:spPr>
            <a:xfrm>
              <a:off x="4432882"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p:txBody>
        </p:sp>
      </p:grpSp>
      <p:cxnSp>
        <p:nvCxnSpPr>
          <p:cNvPr id="18" name="Straight Connector 17">
            <a:extLst>
              <a:ext uri="{FF2B5EF4-FFF2-40B4-BE49-F238E27FC236}">
                <a16:creationId xmlns:a16="http://schemas.microsoft.com/office/drawing/2014/main" id="{EE3A6FEE-8712-4E0C-B5FB-D9A7CA80F417}"/>
              </a:ext>
              <a:ext uri="{C183D7F6-B498-43B3-948B-1728B52AA6E4}">
                <adec:decorative xmlns:adec="http://schemas.microsoft.com/office/drawing/2017/decorative" val="1"/>
              </a:ext>
            </a:extLst>
          </p:cNvPr>
          <p:cNvCxnSpPr>
            <a:cxnSpLocks/>
          </p:cNvCxnSpPr>
          <p:nvPr/>
        </p:nvCxnSpPr>
        <p:spPr>
          <a:xfrm>
            <a:off x="556591" y="2653196"/>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B7341F-C1A3-42E3-B161-4D8BA7D502B4}"/>
              </a:ext>
              <a:ext uri="{C183D7F6-B498-43B3-948B-1728B52AA6E4}">
                <adec:decorative xmlns:adec="http://schemas.microsoft.com/office/drawing/2017/decorative" val="1"/>
              </a:ext>
            </a:extLst>
          </p:cNvPr>
          <p:cNvCxnSpPr>
            <a:cxnSpLocks/>
          </p:cNvCxnSpPr>
          <p:nvPr/>
        </p:nvCxnSpPr>
        <p:spPr>
          <a:xfrm>
            <a:off x="4605130" y="2924865"/>
            <a:ext cx="233900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CBCADB-FEF7-4FA5-8403-DFC891FB42D9}"/>
              </a:ext>
              <a:ext uri="{C183D7F6-B498-43B3-948B-1728B52AA6E4}">
                <adec:decorative xmlns:adec="http://schemas.microsoft.com/office/drawing/2017/decorative" val="1"/>
              </a:ext>
            </a:extLst>
          </p:cNvPr>
          <p:cNvCxnSpPr>
            <a:cxnSpLocks/>
          </p:cNvCxnSpPr>
          <p:nvPr/>
        </p:nvCxnSpPr>
        <p:spPr>
          <a:xfrm>
            <a:off x="8686798" y="2924865"/>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BCA589-01C2-472E-92B1-2994C642B3E7}"/>
              </a:ext>
              <a:ext uri="{C183D7F6-B498-43B3-948B-1728B52AA6E4}">
                <adec:decorative xmlns:adec="http://schemas.microsoft.com/office/drawing/2017/decorative" val="1"/>
              </a:ext>
            </a:extLst>
          </p:cNvPr>
          <p:cNvCxnSpPr>
            <a:cxnSpLocks/>
          </p:cNvCxnSpPr>
          <p:nvPr/>
        </p:nvCxnSpPr>
        <p:spPr>
          <a:xfrm>
            <a:off x="556591" y="5628309"/>
            <a:ext cx="214685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64F2C0-BF26-4A55-86D9-D88C9D12C30A}"/>
              </a:ext>
              <a:ext uri="{C183D7F6-B498-43B3-948B-1728B52AA6E4}">
                <adec:decorative xmlns:adec="http://schemas.microsoft.com/office/drawing/2017/decorative" val="1"/>
              </a:ext>
            </a:extLst>
          </p:cNvPr>
          <p:cNvCxnSpPr>
            <a:cxnSpLocks/>
          </p:cNvCxnSpPr>
          <p:nvPr/>
        </p:nvCxnSpPr>
        <p:spPr>
          <a:xfrm>
            <a:off x="4605130" y="5628309"/>
            <a:ext cx="273657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1E0C8254-F8AB-4C15-A7F6-F81EC585140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9860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4B72EA-4438-4865-AE1E-7F54AA6C2B2E}"/>
              </a:ext>
            </a:extLst>
          </p:cNvPr>
          <p:cNvSpPr>
            <a:spLocks noGrp="1"/>
          </p:cNvSpPr>
          <p:nvPr>
            <p:ph type="title"/>
          </p:nvPr>
        </p:nvSpPr>
        <p:spPr>
          <a:xfrm>
            <a:off x="190500" y="147952"/>
            <a:ext cx="11772899" cy="1153360"/>
          </a:xfrm>
        </p:spPr>
        <p:txBody>
          <a:bodyPr anchor="ctr">
            <a:normAutofit/>
          </a:bodyPr>
          <a:lstStyle/>
          <a:p>
            <a:r>
              <a:rPr lang="en-GB"/>
              <a:t>Conclusion</a:t>
            </a:r>
          </a:p>
        </p:txBody>
      </p:sp>
      <p:pic>
        <p:nvPicPr>
          <p:cNvPr id="9" name="Content Placeholder 8">
            <a:extLst>
              <a:ext uri="{FF2B5EF4-FFF2-40B4-BE49-F238E27FC236}">
                <a16:creationId xmlns:a16="http://schemas.microsoft.com/office/drawing/2014/main" id="{2F2021B9-B978-4EFE-8C8C-9F5F5DAE77AB}"/>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2482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DA199D19-B6F3-4A7F-8DF6-E96686C4052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99</a:t>
            </a:fld>
            <a:endParaRPr lang="en-GB"/>
          </a:p>
        </p:txBody>
      </p:sp>
      <p:sp>
        <p:nvSpPr>
          <p:cNvPr id="2" name="Footer Placeholder 1">
            <a:extLst>
              <a:ext uri="{FF2B5EF4-FFF2-40B4-BE49-F238E27FC236}">
                <a16:creationId xmlns:a16="http://schemas.microsoft.com/office/drawing/2014/main" id="{8E8A2A9E-5D34-4DD8-91F0-7B4589EDC3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255712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5239baad-d77b-433a-82c4-41d1e97d9b7a"/>
</p:tagLst>
</file>

<file path=ppt/theme/theme1.xml><?xml version="1.0" encoding="utf-8"?>
<a:theme xmlns:a="http://schemas.openxmlformats.org/drawingml/2006/main" name="1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905B0-825A-40CE-8CFE-F761F2B4E98B}">
  <ds:schemaRefs>
    <ds:schemaRef ds:uri="1824a6be-da4c-47de-99ec-ebd5232030ab"/>
    <ds:schemaRef ds:uri="a4980879-dfff-4d72-9837-fe1cc757e8b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E253B83F-B809-4031-B519-361416E89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TotalTime>
  <Words>10622</Words>
  <Application>Microsoft Office PowerPoint</Application>
  <PresentationFormat>Widescreen</PresentationFormat>
  <Paragraphs>1491</Paragraphs>
  <Slides>108</Slides>
  <Notes>102</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108</vt:i4>
      </vt:variant>
    </vt:vector>
  </HeadingPairs>
  <TitlesOfParts>
    <vt:vector size="123" baseType="lpstr">
      <vt:lpstr>-apple-system</vt:lpstr>
      <vt:lpstr>Arial</vt:lpstr>
      <vt:lpstr>Arial</vt:lpstr>
      <vt:lpstr>Arial Unicode MS</vt:lpstr>
      <vt:lpstr>Calibri</vt:lpstr>
      <vt:lpstr>Calibri Light</vt:lpstr>
      <vt:lpstr>charter</vt:lpstr>
      <vt:lpstr>HelveticaNeue</vt:lpstr>
      <vt:lpstr>Noto Sans</vt:lpstr>
      <vt:lpstr>Open Sans</vt:lpstr>
      <vt:lpstr>Open Sans</vt:lpstr>
      <vt:lpstr>Roboto</vt:lpstr>
      <vt:lpstr>Wingdings</vt:lpstr>
      <vt:lpstr>1_Office Theme</vt:lpstr>
      <vt:lpstr>2_Office Theme</vt:lpstr>
      <vt:lpstr>Making IT accessible for all!</vt:lpstr>
      <vt:lpstr>Who we are</vt:lpstr>
      <vt:lpstr>Housekeeping</vt:lpstr>
      <vt:lpstr>Housekeeping 2</vt:lpstr>
      <vt:lpstr>Two polls ready to answer</vt:lpstr>
      <vt:lpstr>Challenges and opportunities</vt:lpstr>
      <vt:lpstr>Why concentrate on IT departments?</vt:lpstr>
      <vt:lpstr>In this presentation we aim to </vt:lpstr>
      <vt:lpstr>Where are you on the maturity model? </vt:lpstr>
      <vt:lpstr>Background and context</vt:lpstr>
      <vt:lpstr>Disclosure</vt:lpstr>
      <vt:lpstr>Changing perspectives</vt:lpstr>
      <vt:lpstr>Nicola Yap, Google</vt:lpstr>
      <vt:lpstr>“Diversity wins”</vt:lpstr>
      <vt:lpstr>Choosing a path</vt:lpstr>
      <vt:lpstr>Planning and Managing Web Accessibility 0</vt:lpstr>
      <vt:lpstr>Planning and Managing Web Accessibility a1</vt:lpstr>
      <vt:lpstr>Planning and Managing Web Accessibility a2</vt:lpstr>
      <vt:lpstr>Planning and Managing Web Accessibility 00</vt:lpstr>
      <vt:lpstr>Planning and Managing Web Accessibility 1</vt:lpstr>
      <vt:lpstr>Learn the basics</vt:lpstr>
      <vt:lpstr>Resources for learning the basics</vt:lpstr>
      <vt:lpstr>Automated emails for learning the basics.</vt:lpstr>
      <vt:lpstr>Mailing lists / Communities</vt:lpstr>
      <vt:lpstr>Test a few university sites</vt:lpstr>
      <vt:lpstr>Develop business case</vt:lpstr>
      <vt:lpstr>What is a business case, and what does it do?</vt:lpstr>
      <vt:lpstr>The business case could explore 1</vt:lpstr>
      <vt:lpstr>Examples of everyday accessibility: Browser zoom 1</vt:lpstr>
      <vt:lpstr>Maximise the potential of the University’s digital estate for all stakeholders.</vt:lpstr>
      <vt:lpstr>More examples of everyday accessibility</vt:lpstr>
      <vt:lpstr>Access and Participation Plan</vt:lpstr>
      <vt:lpstr>It’s the right thing to do.</vt:lpstr>
      <vt:lpstr>It’s the right thing to do 3</vt:lpstr>
      <vt:lpstr>The legal context</vt:lpstr>
      <vt:lpstr>What’s the worst that can happen? 2</vt:lpstr>
      <vt:lpstr>Disadvantage of legalistic approach</vt:lpstr>
      <vt:lpstr>WebAIM Hierarchy for motivating accessibility change</vt:lpstr>
      <vt:lpstr>Further resources</vt:lpstr>
      <vt:lpstr>Question and answer break 1</vt:lpstr>
      <vt:lpstr>Planning and Managing Web Accessibility</vt:lpstr>
      <vt:lpstr>Plan 0</vt:lpstr>
      <vt:lpstr>Create IT accessibility policy</vt:lpstr>
      <vt:lpstr>Evolution of a Digital Accessibility Policy at UCL</vt:lpstr>
      <vt:lpstr>Scope</vt:lpstr>
      <vt:lpstr>Style</vt:lpstr>
      <vt:lpstr>The policy requires</vt:lpstr>
      <vt:lpstr>It's a balancing act...</vt:lpstr>
      <vt:lpstr>Roles and responsibilities</vt:lpstr>
      <vt:lpstr>Budget and resources</vt:lpstr>
      <vt:lpstr>Getting  sign-off</vt:lpstr>
      <vt:lpstr>Review websites</vt:lpstr>
      <vt:lpstr>Review your web estate</vt:lpstr>
      <vt:lpstr>Review your web estate (HE context)</vt:lpstr>
      <vt:lpstr>Prioritising and grouping</vt:lpstr>
      <vt:lpstr>“Accessibility Testing as a Service”</vt:lpstr>
      <vt:lpstr>What does CDDO do when checking compliance?</vt:lpstr>
      <vt:lpstr>Level of testing 1</vt:lpstr>
      <vt:lpstr>W3C Easy Checks / Quick Accessibility Checks</vt:lpstr>
      <vt:lpstr>Level 3 - More detailed testing, including with a screen reader</vt:lpstr>
      <vt:lpstr>Level 4: Full Audit</vt:lpstr>
      <vt:lpstr>Accessibility Statement 0</vt:lpstr>
      <vt:lpstr>Promoting accessibility statements for our services will…</vt:lpstr>
      <vt:lpstr>Automated testing to identify trends and quick fixes</vt:lpstr>
      <vt:lpstr>Question and answer break 2</vt:lpstr>
      <vt:lpstr>Planning and Managing Web Accessibility 3</vt:lpstr>
      <vt:lpstr>Integrate goals into policies (and processes)</vt:lpstr>
      <vt:lpstr>Cost of accessibility bugs 1</vt:lpstr>
      <vt:lpstr>Cost of accessibility bugs 2</vt:lpstr>
      <vt:lpstr>Cost of accessibility bugs 3</vt:lpstr>
      <vt:lpstr>Shifting left through the process (6)</vt:lpstr>
      <vt:lpstr>Shifting left through the process (7)</vt:lpstr>
      <vt:lpstr>Shifting left through the process (7)</vt:lpstr>
      <vt:lpstr>Shifting left through the process (7)</vt:lpstr>
      <vt:lpstr>Shifting left through the process (7)</vt:lpstr>
      <vt:lpstr>Shifting left through the process (8)x</vt:lpstr>
      <vt:lpstr>Shifting left through the process (8)x</vt:lpstr>
      <vt:lpstr>Shifting left through the process (8)x</vt:lpstr>
      <vt:lpstr>Shifting left through the process (8)x</vt:lpstr>
      <vt:lpstr>Shifting left through the process (8)x</vt:lpstr>
      <vt:lpstr>Shifting left through the process (9)</vt:lpstr>
      <vt:lpstr>Shifting left through the process (9)</vt:lpstr>
      <vt:lpstr>Shifting left through the process (9)</vt:lpstr>
      <vt:lpstr>Shifting left through the process (10)z2</vt:lpstr>
      <vt:lpstr>Shifting left through the process (10)z2</vt:lpstr>
      <vt:lpstr>Shifting left through the process (10)z2</vt:lpstr>
      <vt:lpstr>Waterfall / Agile</vt:lpstr>
      <vt:lpstr>The art of maximizing the amount of work not done</vt:lpstr>
      <vt:lpstr>Prioritise issues</vt:lpstr>
      <vt:lpstr>Use resources effectively by addressing high impact, easy-to-resolve issues first.</vt:lpstr>
      <vt:lpstr>Agile Accessibility Handbook</vt:lpstr>
      <vt:lpstr>Critical issues</vt:lpstr>
      <vt:lpstr>Serious issues</vt:lpstr>
      <vt:lpstr>Moderate</vt:lpstr>
      <vt:lpstr>Minor issues</vt:lpstr>
      <vt:lpstr>Question and answer break 3</vt:lpstr>
      <vt:lpstr>Planning and Managing Web Accessibility 4</vt:lpstr>
      <vt:lpstr>Sustain </vt:lpstr>
      <vt:lpstr>Conclusion</vt:lpstr>
      <vt:lpstr>In this presentation we aimed to </vt:lpstr>
      <vt:lpstr>Planning and Managing Web Accessibility a2</vt:lpstr>
      <vt:lpstr>More resources on the support site</vt:lpstr>
      <vt:lpstr>Final thoughts</vt:lpstr>
      <vt:lpstr>Karl Groves, Founder and President, Tenon.io</vt:lpstr>
      <vt:lpstr>Alistair McNaught, accessibility consultant</vt:lpstr>
      <vt:lpstr>Continue the conversation</vt:lpstr>
      <vt:lpstr>Thank you</vt:lpstr>
      <vt:lpstr>Question and Answer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IT accessible for all!</dc:title>
  <dc:creator>Matthew Deeprose</dc:creator>
  <cp:lastModifiedBy>Matthew Deeprose</cp:lastModifiedBy>
  <cp:revision>1</cp:revision>
  <dcterms:created xsi:type="dcterms:W3CDTF">2021-04-29T14:15:25Z</dcterms:created>
  <dcterms:modified xsi:type="dcterms:W3CDTF">2021-12-01T16:05:55Z</dcterms:modified>
</cp:coreProperties>
</file>